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2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theme/themeOverride1.xml" ContentType="application/vnd.openxmlformats-officedocument.themeOverrid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496" r:id="rId1"/>
    <p:sldMasterId id="2147485969" r:id="rId2"/>
    <p:sldMasterId id="2147486472" r:id="rId3"/>
    <p:sldMasterId id="2147486748" r:id="rId4"/>
    <p:sldMasterId id="2147486750" r:id="rId5"/>
    <p:sldMasterId id="2147493118" r:id="rId6"/>
    <p:sldMasterId id="2147493135" r:id="rId7"/>
    <p:sldMasterId id="2147493148" r:id="rId8"/>
    <p:sldMasterId id="2147493161" r:id="rId9"/>
    <p:sldMasterId id="2147498904" r:id="rId10"/>
    <p:sldMasterId id="2147498917" r:id="rId11"/>
    <p:sldMasterId id="2147498921" r:id="rId12"/>
    <p:sldMasterId id="2147498925" r:id="rId13"/>
    <p:sldMasterId id="2147499023" r:id="rId14"/>
    <p:sldMasterId id="2147500710" r:id="rId15"/>
    <p:sldMasterId id="2147505232" r:id="rId16"/>
    <p:sldMasterId id="2147510382" r:id="rId17"/>
    <p:sldMasterId id="2147515795" r:id="rId18"/>
  </p:sldMasterIdLst>
  <p:notesMasterIdLst>
    <p:notesMasterId r:id="rId68"/>
  </p:notesMasterIdLst>
  <p:sldIdLst>
    <p:sldId id="1033" r:id="rId19"/>
    <p:sldId id="769" r:id="rId20"/>
    <p:sldId id="1057" r:id="rId21"/>
    <p:sldId id="1058" r:id="rId22"/>
    <p:sldId id="1074" r:id="rId23"/>
    <p:sldId id="1063" r:id="rId24"/>
    <p:sldId id="1059" r:id="rId25"/>
    <p:sldId id="1073" r:id="rId26"/>
    <p:sldId id="983" r:id="rId27"/>
    <p:sldId id="1064" r:id="rId28"/>
    <p:sldId id="1065" r:id="rId29"/>
    <p:sldId id="1066" r:id="rId30"/>
    <p:sldId id="1067" r:id="rId31"/>
    <p:sldId id="1070" r:id="rId32"/>
    <p:sldId id="1068" r:id="rId33"/>
    <p:sldId id="1069" r:id="rId34"/>
    <p:sldId id="1056" r:id="rId35"/>
    <p:sldId id="952" r:id="rId36"/>
    <p:sldId id="888" r:id="rId37"/>
    <p:sldId id="889" r:id="rId38"/>
    <p:sldId id="890" r:id="rId39"/>
    <p:sldId id="953" r:id="rId40"/>
    <p:sldId id="954" r:id="rId41"/>
    <p:sldId id="891" r:id="rId42"/>
    <p:sldId id="892" r:id="rId43"/>
    <p:sldId id="957" r:id="rId44"/>
    <p:sldId id="1029" r:id="rId45"/>
    <p:sldId id="960" r:id="rId46"/>
    <p:sldId id="893" r:id="rId47"/>
    <p:sldId id="894" r:id="rId48"/>
    <p:sldId id="945" r:id="rId49"/>
    <p:sldId id="895" r:id="rId50"/>
    <p:sldId id="964" r:id="rId51"/>
    <p:sldId id="1060" r:id="rId52"/>
    <p:sldId id="1061" r:id="rId53"/>
    <p:sldId id="1014" r:id="rId54"/>
    <p:sldId id="1016" r:id="rId55"/>
    <p:sldId id="1017" r:id="rId56"/>
    <p:sldId id="1062" r:id="rId57"/>
    <p:sldId id="984" r:id="rId58"/>
    <p:sldId id="1018" r:id="rId59"/>
    <p:sldId id="1019" r:id="rId60"/>
    <p:sldId id="1021" r:id="rId61"/>
    <p:sldId id="1022" r:id="rId62"/>
    <p:sldId id="868" r:id="rId63"/>
    <p:sldId id="1071" r:id="rId64"/>
    <p:sldId id="1005" r:id="rId65"/>
    <p:sldId id="1072" r:id="rId66"/>
    <p:sldId id="991" r:id="rId67"/>
  </p:sldIdLst>
  <p:sldSz cx="9144000" cy="6858000" type="screen4x3"/>
  <p:notesSz cx="6858000" cy="97234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u="sng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902"/>
    <a:srgbClr val="FF8000"/>
    <a:srgbClr val="008080"/>
    <a:srgbClr val="090563"/>
    <a:srgbClr val="F40901"/>
    <a:srgbClr val="6D7DB9"/>
    <a:srgbClr val="5D6A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notesViewPr>
    <p:cSldViewPr>
      <p:cViewPr varScale="1">
        <p:scale>
          <a:sx n="51" d="100"/>
          <a:sy n="51" d="100"/>
        </p:scale>
        <p:origin x="-1836" y="-72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" Target="slides/slide1.xml"/><Relationship Id="rId63" Type="http://schemas.openxmlformats.org/officeDocument/2006/relationships/slide" Target="slides/slide45.xml"/><Relationship Id="rId64" Type="http://schemas.openxmlformats.org/officeDocument/2006/relationships/slide" Target="slides/slide46.xml"/><Relationship Id="rId65" Type="http://schemas.openxmlformats.org/officeDocument/2006/relationships/slide" Target="slides/slide47.xml"/><Relationship Id="rId66" Type="http://schemas.openxmlformats.org/officeDocument/2006/relationships/slide" Target="slides/slide48.xml"/><Relationship Id="rId67" Type="http://schemas.openxmlformats.org/officeDocument/2006/relationships/slide" Target="slides/slide49.xml"/><Relationship Id="rId68" Type="http://schemas.openxmlformats.org/officeDocument/2006/relationships/notesMaster" Target="notesMasters/notes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32.xml"/><Relationship Id="rId51" Type="http://schemas.openxmlformats.org/officeDocument/2006/relationships/slide" Target="slides/slide33.xml"/><Relationship Id="rId52" Type="http://schemas.openxmlformats.org/officeDocument/2006/relationships/slide" Target="slides/slide34.xml"/><Relationship Id="rId53" Type="http://schemas.openxmlformats.org/officeDocument/2006/relationships/slide" Target="slides/slide35.xml"/><Relationship Id="rId54" Type="http://schemas.openxmlformats.org/officeDocument/2006/relationships/slide" Target="slides/slide36.xml"/><Relationship Id="rId55" Type="http://schemas.openxmlformats.org/officeDocument/2006/relationships/slide" Target="slides/slide37.xml"/><Relationship Id="rId56" Type="http://schemas.openxmlformats.org/officeDocument/2006/relationships/slide" Target="slides/slide38.xml"/><Relationship Id="rId57" Type="http://schemas.openxmlformats.org/officeDocument/2006/relationships/slide" Target="slides/slide39.xml"/><Relationship Id="rId58" Type="http://schemas.openxmlformats.org/officeDocument/2006/relationships/slide" Target="slides/slide40.xml"/><Relationship Id="rId59" Type="http://schemas.openxmlformats.org/officeDocument/2006/relationships/slide" Target="slides/slide41.xml"/><Relationship Id="rId40" Type="http://schemas.openxmlformats.org/officeDocument/2006/relationships/slide" Target="slides/slide22.xml"/><Relationship Id="rId41" Type="http://schemas.openxmlformats.org/officeDocument/2006/relationships/slide" Target="slides/slide23.xml"/><Relationship Id="rId42" Type="http://schemas.openxmlformats.org/officeDocument/2006/relationships/slide" Target="slides/slide24.xml"/><Relationship Id="rId43" Type="http://schemas.openxmlformats.org/officeDocument/2006/relationships/slide" Target="slides/slide25.xml"/><Relationship Id="rId44" Type="http://schemas.openxmlformats.org/officeDocument/2006/relationships/slide" Target="slides/slide26.xml"/><Relationship Id="rId45" Type="http://schemas.openxmlformats.org/officeDocument/2006/relationships/slide" Target="slides/slide27.xml"/><Relationship Id="rId46" Type="http://schemas.openxmlformats.org/officeDocument/2006/relationships/slide" Target="slides/slide28.xml"/><Relationship Id="rId47" Type="http://schemas.openxmlformats.org/officeDocument/2006/relationships/slide" Target="slides/slide29.xml"/><Relationship Id="rId48" Type="http://schemas.openxmlformats.org/officeDocument/2006/relationships/slide" Target="slides/slide30.xml"/><Relationship Id="rId49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2.xml"/><Relationship Id="rId31" Type="http://schemas.openxmlformats.org/officeDocument/2006/relationships/slide" Target="slides/slide13.xml"/><Relationship Id="rId32" Type="http://schemas.openxmlformats.org/officeDocument/2006/relationships/slide" Target="slides/slide14.xml"/><Relationship Id="rId33" Type="http://schemas.openxmlformats.org/officeDocument/2006/relationships/slide" Target="slides/slide15.xml"/><Relationship Id="rId34" Type="http://schemas.openxmlformats.org/officeDocument/2006/relationships/slide" Target="slides/slide16.xml"/><Relationship Id="rId35" Type="http://schemas.openxmlformats.org/officeDocument/2006/relationships/slide" Target="slides/slide17.xml"/><Relationship Id="rId36" Type="http://schemas.openxmlformats.org/officeDocument/2006/relationships/slide" Target="slides/slide18.xml"/><Relationship Id="rId37" Type="http://schemas.openxmlformats.org/officeDocument/2006/relationships/slide" Target="slides/slide19.xml"/><Relationship Id="rId38" Type="http://schemas.openxmlformats.org/officeDocument/2006/relationships/slide" Target="slides/slide20.xml"/><Relationship Id="rId39" Type="http://schemas.openxmlformats.org/officeDocument/2006/relationships/slide" Target="slides/slide21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2.xml"/><Relationship Id="rId21" Type="http://schemas.openxmlformats.org/officeDocument/2006/relationships/slide" Target="slides/slide3.xml"/><Relationship Id="rId22" Type="http://schemas.openxmlformats.org/officeDocument/2006/relationships/slide" Target="slides/slide4.xml"/><Relationship Id="rId23" Type="http://schemas.openxmlformats.org/officeDocument/2006/relationships/slide" Target="slides/slide5.xml"/><Relationship Id="rId24" Type="http://schemas.openxmlformats.org/officeDocument/2006/relationships/slide" Target="slides/slide6.xml"/><Relationship Id="rId25" Type="http://schemas.openxmlformats.org/officeDocument/2006/relationships/slide" Target="slides/slide7.xml"/><Relationship Id="rId26" Type="http://schemas.openxmlformats.org/officeDocument/2006/relationships/slide" Target="slides/slide8.xml"/><Relationship Id="rId27" Type="http://schemas.openxmlformats.org/officeDocument/2006/relationships/slide" Target="slides/slide9.xml"/><Relationship Id="rId28" Type="http://schemas.openxmlformats.org/officeDocument/2006/relationships/slide" Target="slides/slide10.xml"/><Relationship Id="rId29" Type="http://schemas.openxmlformats.org/officeDocument/2006/relationships/slide" Target="slides/slide11.xml"/><Relationship Id="rId73" Type="http://schemas.openxmlformats.org/officeDocument/2006/relationships/tableStyles" Target="tableStyles.xml"/><Relationship Id="rId60" Type="http://schemas.openxmlformats.org/officeDocument/2006/relationships/slide" Target="slides/slide42.xml"/><Relationship Id="rId61" Type="http://schemas.openxmlformats.org/officeDocument/2006/relationships/slide" Target="slides/slide43.xml"/><Relationship Id="rId62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1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28663"/>
            <a:ext cx="4859338" cy="364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18038"/>
            <a:ext cx="5029200" cy="437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u="none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237663"/>
            <a:ext cx="29718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u="none">
                <a:latin typeface="Times New Roman" charset="0"/>
              </a:defRPr>
            </a:lvl1pPr>
          </a:lstStyle>
          <a:p>
            <a:pPr>
              <a:defRPr/>
            </a:pPr>
            <a:fld id="{448C38F3-1FA7-2242-B1DD-88FDE7370F9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31858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94C94D8-6655-4048-8B4A-33DB7278FEB6}" type="slidenum">
              <a:rPr lang="fr-FR" b="1" u="none">
                <a:solidFill>
                  <a:srgbClr val="E3BEFF"/>
                </a:solidFill>
              </a:rPr>
              <a:pPr/>
              <a:t>1</a:t>
            </a:fld>
            <a:endParaRPr lang="fr-FR" b="1" u="none">
              <a:solidFill>
                <a:srgbClr val="E3BEFF"/>
              </a:solidFill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6F489D-C408-A645-BFF7-A6E14B4E5615}" type="slidenum">
              <a:rPr lang="fr-FR" sz="1200" u="none">
                <a:solidFill>
                  <a:srgbClr val="000000"/>
                </a:solidFill>
                <a:latin typeface="Calibri" charset="0"/>
              </a:rPr>
              <a:pPr eaLnBrk="1" hangingPunct="1"/>
              <a:t>39</a:t>
            </a:fld>
            <a:endParaRPr lang="fr-FR" sz="1200" u="non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36D911-8A27-B24A-950A-AD545BAD2439}" type="slidenum">
              <a:rPr lang="fr-FR" sz="1200" u="none">
                <a:latin typeface="Times New Roman" charset="0"/>
              </a:rPr>
              <a:pPr/>
              <a:t>45</a:t>
            </a:fld>
            <a:endParaRPr lang="fr-FR" sz="1200" u="none">
              <a:latin typeface="Times New Roman" charset="0"/>
            </a:endParaRPr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9D8C64-FEFF-BC40-89C1-ADF5A706B774}" type="slidenum">
              <a:rPr lang="fr-FR" sz="1200" u="none"/>
              <a:pPr/>
              <a:t>2</a:t>
            </a:fld>
            <a:endParaRPr lang="fr-FR" sz="1200" u="none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7FC52E-7E53-2740-9127-3A62105CED77}" type="slidenum">
              <a:rPr lang="fr-FR" sz="1200" u="none">
                <a:solidFill>
                  <a:srgbClr val="000000"/>
                </a:solidFill>
                <a:latin typeface="Calibri" charset="0"/>
              </a:rPr>
              <a:pPr eaLnBrk="1" hangingPunct="1"/>
              <a:t>20</a:t>
            </a:fld>
            <a:endParaRPr lang="fr-FR" sz="1200" u="non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072871-8A2B-6B42-A512-A9905B655889}" type="slidenum">
              <a:rPr lang="fr-FR" sz="1200" u="none">
                <a:solidFill>
                  <a:srgbClr val="000000"/>
                </a:solidFill>
                <a:latin typeface="Calibri" charset="0"/>
              </a:rPr>
              <a:pPr eaLnBrk="1" hangingPunct="1"/>
              <a:t>21</a:t>
            </a:fld>
            <a:endParaRPr lang="fr-FR" sz="1200" u="non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0402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0403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47FA0C-5F1E-4242-9F3A-BEA1CCBA3B17}" type="slidenum">
              <a:rPr lang="fr-FR" sz="1200" u="none">
                <a:solidFill>
                  <a:srgbClr val="000000"/>
                </a:solidFill>
                <a:latin typeface="Times New Roman" charset="0"/>
              </a:rPr>
              <a:pPr eaLnBrk="1" hangingPunct="1"/>
              <a:t>22</a:t>
            </a:fld>
            <a:endParaRPr lang="fr-FR" sz="1200" u="none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2450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2451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A6778E9-2F00-2F4C-B69A-7FC3D3C2F2D2}" type="slidenum">
              <a:rPr lang="fr-FR" sz="1200" u="none">
                <a:solidFill>
                  <a:srgbClr val="000000"/>
                </a:solidFill>
                <a:latin typeface="Times New Roman" charset="0"/>
              </a:rPr>
              <a:pPr eaLnBrk="1" hangingPunct="1"/>
              <a:t>23</a:t>
            </a:fld>
            <a:endParaRPr lang="fr-FR" sz="1200" u="none">
              <a:solidFill>
                <a:srgbClr val="000000"/>
              </a:solidFill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77713F-6552-A74A-809E-653EEDF76B8F}" type="slidenum">
              <a:rPr lang="fr-FR" sz="1200" u="none">
                <a:solidFill>
                  <a:srgbClr val="000000"/>
                </a:solidFill>
                <a:latin typeface="Times New Roman" charset="0"/>
              </a:rPr>
              <a:pPr/>
              <a:t>24</a:t>
            </a:fld>
            <a:endParaRPr lang="fr-FR" sz="1200" u="none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FBEEDD-7097-DE4C-A521-F4565B3B4E6A}" type="slidenum">
              <a:rPr lang="fr-FR" sz="1200" u="none">
                <a:solidFill>
                  <a:srgbClr val="000000"/>
                </a:solidFill>
                <a:latin typeface="Calibri" charset="0"/>
              </a:rPr>
              <a:pPr eaLnBrk="1" hangingPunct="1"/>
              <a:t>29</a:t>
            </a:fld>
            <a:endParaRPr lang="fr-FR" sz="1200" u="non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/>
          <a:lstStyle/>
          <a:p>
            <a:pPr eaLnBrk="1" hangingPunct="1">
              <a:defRPr/>
            </a:pPr>
            <a:endParaRPr lang="fr-FR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9CB8A09-F13F-2440-AB34-C8F20C22CD5B}" type="slidenum">
              <a:rPr lang="fr-FR" sz="1200" u="none">
                <a:solidFill>
                  <a:srgbClr val="000000"/>
                </a:solidFill>
                <a:latin typeface="Calibri" charset="0"/>
              </a:rPr>
              <a:pPr eaLnBrk="1" hangingPunct="1"/>
              <a:t>35</a:t>
            </a:fld>
            <a:endParaRPr lang="fr-FR" sz="1200" u="none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23846-4741-7E41-A07E-43F55D27A2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036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3DD4A-36C5-F049-8A49-FEE6BBF5BA7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5805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EA3C2-6D11-3746-A51A-2D66D924FA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8224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FA6E-F9B7-524D-AB81-90BCE285EB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5535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92F4E-9D04-2D49-B803-BEC02742139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0215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35566-FFCF-3F4A-AA9D-668C9C45CB6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12380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A1C16-0A32-CF42-9FFF-25B2E75D70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4184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732150C4-8294-C94A-B7E2-7FE37C431C41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4320ECC6-6C22-2243-8FD8-94EB03ADC33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60695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7BD94D53-A091-B045-AD65-19C0B6B87721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AF3DFB7F-529D-B64C-94A3-AB7A54EF48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5997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7C55FA09-B798-804F-AEE1-C9F9D7595995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965A54EA-8745-FE44-8C69-DCE5F0B07A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20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295C2F9A-1FE2-1940-BB9E-EFBD12E48350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8937020D-A4CC-A042-9724-1E5BFD327D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659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0646CF92-3A0A-2F47-9C5F-1AEB4659BE3E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B091819E-87CC-4F46-BF3B-D8BA3F5A2FD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988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C9394-2853-3B45-AD7F-4F3D61138A6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2986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E1F0E597-254A-C24A-9E32-36BEAA94E69A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A8DDDCF9-4A3C-9649-83A7-34F7D297A0C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3437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96E8C851-4DBB-7446-861C-60CBE362319D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F56B219B-14C6-5A4F-BB36-AFE4D585235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6280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7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250C79B0-6CEC-394A-9C89-B9809F95F38B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AF1F93BE-4543-3D46-B6AA-B4A21808482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45666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E3CA14C8-643A-364D-8216-5B5E395AB02B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61E5B09B-5FEF-F143-9882-22D64D2822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2602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E2D674F7-5E94-2C43-B771-14362EFEB3D5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A4B79FDD-D320-034D-8ADD-8B6B26F7E5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3067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91F4F97A-AF39-394D-8462-D70D3D389543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41518ABB-11A3-D24B-BD7C-7803C132A43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08893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252942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2400" u="none">
                <a:solidFill>
                  <a:srgbClr val="000000"/>
                </a:solidFill>
                <a:latin typeface="Times New Roman" pitchFamily="-8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1356756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u="none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C04A03E8-3312-0940-ABD3-2C775586FA9E}" type="datetime1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>
              <a:defRPr sz="2400" u="none">
                <a:solidFill>
                  <a:srgbClr val="000000"/>
                </a:solidFill>
                <a:latin typeface="Times New Roman" pitchFamily="-84" charset="0"/>
                <a:ea typeface="ヒラギノ角ゴ Pro W3"/>
                <a:cs typeface="ヒラギノ角ゴ Pro W3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u="none">
                <a:solidFill>
                  <a:srgbClr val="000000"/>
                </a:solidFill>
                <a:latin typeface="Times New Roman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85BDCC65-6C7D-D843-A6B5-93C71B01DC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87513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>
                <a:latin typeface="Arial" pitchFamily="-84" charset="0"/>
                <a:ea typeface="ヒラギノ角ゴ Pro W3" pitchFamily="-84" charset="-128"/>
                <a:cs typeface="ヒラギノ角ゴ Pro W3" pitchFamily="-8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9E626DFB-7DDD-5242-99A5-BBC680DDA90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37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84E78-3EE9-0F40-B615-3574ADC6CF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21663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>
                <a:latin typeface="Arial" pitchFamily="-84" charset="0"/>
                <a:ea typeface="ヒラギノ角ゴ Pro W3" pitchFamily="-84" charset="-128"/>
                <a:cs typeface="ヒラギノ角ゴ Pro W3" pitchFamily="-8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16807A9D-5124-C448-B21E-9BC242BC97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295044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457200" eaLnBrk="0" hangingPunct="0">
              <a:defRPr u="sng">
                <a:latin typeface="Arial" pitchFamily="-84" charset="0"/>
                <a:ea typeface="ヒラギノ角ゴ Pro W3" pitchFamily="-84" charset="-128"/>
                <a:cs typeface="ヒラギノ角ゴ Pro W3" pitchFamily="-84" charset="-128"/>
              </a:defRPr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2219671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EE958EC8-46A4-B945-BF8E-550B91CC02A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33499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21E021D4-894C-8447-A876-571C6B9E415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66331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A8D452F7-D7B2-0B45-B807-9CE566F1AC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1798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688DB732-3E31-0443-B58E-429BC467997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330930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E1546A1F-24AB-854C-B3F9-20F847B9350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2842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9E9F829E-0332-834A-896B-5A126BAB79A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74802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50CA98B9-7887-2643-A5ED-3496EE4F003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5993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1C88F027-E147-8D4A-9886-799C3FC4993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49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5D827-A3E1-154F-95AF-41A16F0BFB0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9613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0A177D08-1E03-3D48-824F-EB70E1EE5EC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91918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ABFB1919-B1C6-244D-AF98-66EB0053B45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907997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04A51AB4-6E14-D442-AB38-248E5C6F60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1933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none"/>
            </a:lvl1pPr>
          </a:lstStyle>
          <a:p>
            <a:pPr>
              <a:defRPr/>
            </a:pPr>
            <a:fld id="{D6D59C5D-2484-6246-ABA1-65F108A600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20737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417D24FB-1120-FD40-BE91-8E7CAC97EECD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79D69424-ABF9-7440-8B3A-C23E3A6C0D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39594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B6802F67-CBCC-1E4E-989C-4F7C1B46CCBC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42D62BAE-6E2F-CF43-9B6D-7008E9A8758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22832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81B77A29-399D-2040-B4C1-6B661A72DEF4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960544A9-9ECE-0F4C-9F12-E8F2DD32FF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952419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17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8D9D32ED-1A59-3D47-AC14-4131154FF8AF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7051371C-EEF2-FF4A-AA19-32087A493A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595299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847AE0C8-6C86-3340-B9A5-A205B6083C6A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CFC8ED3A-55C5-2742-AF3A-F8C170FD8D3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62248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48B70D4C-ED01-D443-AD3E-9272180E0907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14D7D93B-F0F4-A44C-B448-208C13D2679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53337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3F4C8-B98E-FB45-9372-E7A4F15FFD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04801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D4B87A5E-186A-5D45-87B9-E783A87F6597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584D32DF-EF43-F442-BBB4-C3EFD3E10B2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9586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9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70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9" y="143511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0F2B4870-92A6-CC4E-AE96-E75CEB8B70B6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407C48B5-D896-C641-8A8A-FC4FD9EE1D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01864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27BDB2AF-2161-D64E-B4CD-3CA5C67D8B82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9E52334D-E10B-DE48-9595-C6E6E98106B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1809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E5E82D67-99EE-6046-A2F5-EF4B7788C06C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AE95191C-9A3B-1C42-A0CA-8077470D32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4431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EFFE3D19-8109-1741-8F23-60D3981D10C9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C6F50FC4-A712-2747-8E65-F953DC72F8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918433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0F626862-F2B3-3541-9E4D-6F6143024F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8198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70F1B955-E26A-F94F-ACE0-CC14121D45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75301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EF866E01-34CE-DD47-84B5-37AFBCF6F7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8260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96E5CC7F-45AE-2345-B8D7-E3A9C2C33DF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707690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3120F04C-AE70-074A-840F-C9030EE810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6608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E5238-4F80-824E-95BD-1E6D425C60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553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6793B609-370E-CA48-89B3-3B794254CC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28784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278045B3-49E9-1942-97FA-8F911B4BE43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08340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76AA55D0-5E0F-3244-82D4-F8430A488AC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83791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59899490-C48A-6540-97D0-5FDE1A59880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8342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07308AB8-EEE9-7946-9FAA-1B515F6928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2399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143B5815-1C98-6B40-9AFE-9E8C8DC735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5974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79F4C275-4E08-3543-82AD-BF1190C127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8804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1" hangingPunct="1">
              <a:defRPr u="sng"/>
            </a:lvl1pPr>
          </a:lstStyle>
          <a:p>
            <a:pPr>
              <a:defRPr/>
            </a:pPr>
            <a:fld id="{954546FC-E69E-2944-AE11-B6EA42B52A2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476800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03469A-79C5-C04F-A86A-03ADA7A7B283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2FCDFCF-B300-7C4A-92DA-E9EFC405CF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36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 userDrawn="1"/>
        </p:nvSpPr>
        <p:spPr>
          <a:xfrm>
            <a:off x="0" y="333375"/>
            <a:ext cx="9144000" cy="574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u="non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10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ce réservé du contenu 4" descr="Capture d’écran 2012-09-19 à 06.21.12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15888"/>
            <a:ext cx="93662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4624"/>
            <a:ext cx="7408912" cy="783332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44" y="1124744"/>
            <a:ext cx="8229600" cy="5544616"/>
          </a:xfrm>
        </p:spPr>
        <p:txBody>
          <a:bodyPr/>
          <a:lstStyle>
            <a:lvl1pPr marL="182880" indent="-182880">
              <a:buClr>
                <a:schemeClr val="tx2"/>
              </a:buClr>
              <a:buFont typeface="Franklin Gothic Medium" pitchFamily="34" charset="0"/>
              <a:buChar char="►"/>
              <a:defRPr/>
            </a:lvl1pPr>
            <a:lvl3pPr marL="731520" indent="-182880">
              <a:buClr>
                <a:schemeClr val="accent6"/>
              </a:buClr>
              <a:buFont typeface="Wingdings" pitchFamily="2" charset="2"/>
              <a:buChar char="§"/>
              <a:defRPr/>
            </a:lvl3pPr>
            <a:lvl4pPr marL="1005840" indent="-182880">
              <a:buFont typeface="Arial" pitchFamily="34" charset="0"/>
              <a:buChar char="─"/>
              <a:defRPr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73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4E166-4EE2-4346-81D4-5543A064B0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0188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91F158-ADCD-C242-80FC-B534606F3131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DD8277E-4C5D-5245-9ADE-7503DCE7B6B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7345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FF0941-5EA3-EA4D-963F-C353C86434FA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2E4B608-FE15-5744-8ACE-1B6644EE79C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42705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B407FD8-99C3-B847-8D26-38A7B3B4CF33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10D75F-AE85-8F4D-A38B-E3084D81D01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6700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2CC41EB-86F8-8747-8B25-B5C056C89072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E7085D6-AB86-904E-A680-FF6D1328FF2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22513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3382ED2-63CC-D648-B65E-43CCB46C7BE9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D2CD323-F6F1-7B49-A62F-72717172600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8128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8502402-518C-AE4E-9B3D-3F843441B62C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10DFD8F-3AB8-A841-B0DD-F2BEEAFCB6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67149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0A1FD05-8333-7249-B7C7-1D4CFCEFA499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0117FFC-B9E5-674E-81FB-9A157131B72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66028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253B3E-4DBC-9747-BAA6-7F9B7CFDE2C9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A91E856-0281-8A4E-91EA-6F98C0F9B3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77651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5E9A79-9D2D-3F42-8E31-221AA5417079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E5306C9-18D3-1548-BE2E-FD62CC5A95F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36131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7487C-57C8-7146-A359-FC76DEF13D9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3172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B56C3-EA86-7745-8EB7-AEFC3220AE4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41483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5E40A-60BA-ED43-BBC0-7A13D244D7D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8433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C10D4-B286-8C46-8BA8-F00B2D5D11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84086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19C52-BB18-934E-A17B-FEC9B1B5195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6613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E857D-F378-B84D-A96D-6CA27E9C486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5472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8F19C-12B9-B543-8264-BCB6BC38CB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402863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8EAFE-CDFA-E748-8311-D8022F54A58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81888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BCA50-AC9F-1D48-8C17-CD2A47BDC9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03475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73892-7E46-4B44-8924-B30FBA044EA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97529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E751D-2E1A-9743-9D36-CABA3CFC037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5390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61880-8C70-AF47-90B2-EED10FB5DA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0594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B52CFD-29F3-CA4E-9373-F138FD897B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2371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5526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52981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8040306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23916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97499257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F133432-EE13-E84D-98FB-62850A150492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B05AF2D-4FB1-8041-AB79-DE849A337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403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D4A32CC-4D66-0E47-9A23-DDDA89C65323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E564225-8365-8A4E-83D7-757E600E48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7507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FC0950E-007E-4241-8C93-7C276953ECC3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EEF30CD-6105-0544-8967-CEBF4B474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465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B12BC60-7E25-0947-A54C-1112AB095650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8493296-76EF-3145-8C0F-972413EF0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8395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9C4523B3-E62B-734C-97C7-E0F28CB52222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B8341F4-726D-7940-9B27-EE8CD67DAE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125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8EF07-7C6F-CA4E-9067-09A1D1DFA42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6610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A255A2F3-32A6-3149-AC10-378BF32DDFFC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24FD9F6-7051-B949-A3B3-90F0B15B3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104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E8853514-E5F2-FC49-95EA-5AAFACD49F07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D8A8E544-72BA-7747-8426-534AB7ECC9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0881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CC7780B-AE4A-3444-B9F0-9EE07BDE12FD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629D54D-0DF0-5248-95FD-74799B2091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10280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868E415-25D3-6947-B4D3-0A94C37DA6D4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F569C470-B646-7F4A-B506-2DA1D7F489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03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23A3A71-8817-0F45-A4E6-715DAAF38E97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518B147A-D47E-FB4F-A1FD-67DDF3F84D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437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76534760-C49F-0046-8E95-7494F5B82EE2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u="sng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u="sng"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6E6F216-D156-EB4B-A3A2-EBABC03AD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AA2A1-4E78-B74E-BDA2-2FEC66B3C64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7921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E0F66-DF6F-7A40-980E-92B74AF3737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926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03249-39DF-AD49-9C84-7A637E08ECC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8355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8E655-1B6E-FD4C-9A39-BC32FD634E0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7495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9887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7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37561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6384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74129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270694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164153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4824-995C-7445-83E9-C3F15B8090E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451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3949983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21058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699259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446481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1642213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650954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>
              <a:sym typeface="Arial" pitchFamily="-65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5325503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323161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0489"/>
            <a:ext cx="2057400" cy="67675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0489"/>
            <a:ext cx="6019800" cy="67675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0065956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96449-B657-BA4E-8B6C-B5AD834A5F6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585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8F9DC9-BEC1-5F40-97B7-EEBE6B20DBC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741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907450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07CE8BDE-5B08-6344-8CA5-E0D6B0541835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u="sng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 u="sng"/>
            </a:lvl1pPr>
          </a:lstStyle>
          <a:p>
            <a:pPr>
              <a:defRPr/>
            </a:pPr>
            <a:fld id="{8011F10D-385D-E147-BD3D-E54B1402F6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69741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886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699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00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7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7"/>
            <a:ext cx="4038600" cy="48355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479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99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442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162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7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10321-F6D6-614F-A119-A5F7F9C9BDD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7732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4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627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3988"/>
            <a:ext cx="2057400" cy="5942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3988"/>
            <a:ext cx="6019800" cy="5942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73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153989"/>
            <a:ext cx="8189913" cy="108743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260487"/>
            <a:ext cx="8229600" cy="4835525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63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3CE1-228C-034F-AA55-3B5F85CACC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9921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3146-42F2-CE4C-BD31-E6DA7F7D8CC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8765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B8E7E-1C9E-EA4D-9C82-5FB054060B1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1751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80445-6718-5245-BDA5-BB747070B45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73981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BE3E6-CE46-E44F-99C7-545CDD256D8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407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5524-E6A4-9C46-B42F-6B324BCAE41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769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2427B-79DD-124A-B55A-B78263A4A6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16642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AB5E3-5D4F-F142-AA5B-37BDA9A6F77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7845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B037E-EF78-F741-81A0-20A065F492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5591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74740-A712-FD46-A50E-19705A390B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148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1BF36-68D0-AF44-8798-A8B6B2F74A2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6434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3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77607-3426-6E4D-8108-E65EFB6FC7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09750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19876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2608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518478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50"/>
            <a:ext cx="8229600" cy="58515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3090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777770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C3990-7B8B-5D4B-A11A-364E66C3EF6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64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FB545329-3030-5944-A1B6-9570DA027C7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048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A4FE87B2-12AE-0A47-B7C9-BB345A9FFF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5064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0B771C34-A345-FC4C-B9A0-4B6B20DE9B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7253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742F66D7-51D2-B04B-895D-1340CD64153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1453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2679FF06-92B4-3F4B-AD91-A51DD2A4532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49241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FD3E6445-5CD9-514A-A9FC-73B65758A33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1117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171AC951-6BD2-D046-A1BE-5A55A2963E8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603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628BC8FA-A09A-EC48-B677-624B117A465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25207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66B360B0-DF29-554D-853A-BE080468FBF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6469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4A9D7A60-055E-FF4D-970E-28C6FC65CD2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8278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9A7F-1C86-FE42-B4A6-CFBEDD93CC8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1783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DC57A17F-2196-2342-AE40-3F3AEACD96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3141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 eaLnBrk="0" hangingPunct="0">
              <a:defRPr u="sng"/>
            </a:lvl1pPr>
          </a:lstStyle>
          <a:p>
            <a:pPr>
              <a:defRPr/>
            </a:pPr>
            <a:fld id="{10BA8F8F-FAD3-CC41-9CCD-DF44A55B40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0725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DE61FF80-FFF8-D241-9A3C-8CB62A260F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913202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1A3E1413-1D22-CC4B-8CEC-E4FA7DAA40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85114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B0E6F34A-095C-BE41-9796-7F406114269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9688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DEFC70C1-AAE1-3B41-8B45-5B379947E18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0626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965AC47C-4316-4348-8486-7E3D7973FA9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0833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E04A5AE9-0B7A-2E42-8DF9-A04A91DB32B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13727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DA763F1-5770-A24F-A5ED-2EF8419D84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5961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1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65" y="27306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16" y="143511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169BBB01-9EFA-2D4F-8139-144FBB3EC39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95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381C94-0678-0F47-B2CE-1AE865F5F9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746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6C73B36B-CB72-AF4F-AEF6-C8EF6ADD2A0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29832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B17A3B88-6ECD-B844-B723-A14B40BF5F5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6884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208401D9-CC14-0A4B-B6FA-E7CD81FC36E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452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457200" y="1600212"/>
            <a:ext cx="8229600" cy="4525963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u="sng">
                <a:cs typeface="ＭＳ Ｐゴシック" charset="0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u="sng"/>
            </a:lvl1pPr>
          </a:lstStyle>
          <a:p>
            <a:pPr>
              <a:defRPr/>
            </a:pPr>
            <a:fld id="{A9CFA3DA-B2BF-4E48-A11D-CE6E6A43A1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7169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1680B-3EA9-004B-A50F-E73B1BCAC15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2607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07539-CC55-EF4A-9580-E8B7727EF54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382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E016-C976-F74B-AC7C-0150BAF6881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14536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57CA0-4DA3-DF48-9CD1-66385660093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316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A1036-A810-6F49-9839-E035E8B42A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39511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33176-3CFC-914D-B55E-9FD885A252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681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8.xml"/><Relationship Id="rId4" Type="http://schemas.openxmlformats.org/officeDocument/2006/relationships/theme" Target="../theme/theme11.xml"/><Relationship Id="rId1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1.xml"/><Relationship Id="rId4" Type="http://schemas.openxmlformats.org/officeDocument/2006/relationships/theme" Target="../theme/theme12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theme" Target="../theme/theme13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4.xml"/><Relationship Id="rId12" Type="http://schemas.openxmlformats.org/officeDocument/2006/relationships/theme" Target="../theme/theme14.xml"/><Relationship Id="rId1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0.xml"/><Relationship Id="rId8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57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1.xml"/><Relationship Id="rId8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8.xml"/><Relationship Id="rId12" Type="http://schemas.openxmlformats.org/officeDocument/2006/relationships/theme" Target="../theme/theme16.xml"/><Relationship Id="rId1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4.xml"/><Relationship Id="rId8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7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9.xml"/><Relationship Id="rId12" Type="http://schemas.openxmlformats.org/officeDocument/2006/relationships/slideLayout" Target="../slideLayouts/slideLayout180.xml"/><Relationship Id="rId13" Type="http://schemas.openxmlformats.org/officeDocument/2006/relationships/slideLayout" Target="../slideLayouts/slideLayout181.xml"/><Relationship Id="rId14" Type="http://schemas.openxmlformats.org/officeDocument/2006/relationships/slideLayout" Target="../slideLayouts/slideLayout182.xml"/><Relationship Id="rId15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84.xml"/><Relationship Id="rId17" Type="http://schemas.openxmlformats.org/officeDocument/2006/relationships/theme" Target="../theme/theme17.xml"/><Relationship Id="rId1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5.xml"/><Relationship Id="rId8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78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7.xml"/><Relationship Id="rId15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69.xml"/><Relationship Id="rId17" Type="http://schemas.openxmlformats.org/officeDocument/2006/relationships/theme" Target="../theme/theme6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3.xml"/><Relationship Id="rId13" Type="http://schemas.openxmlformats.org/officeDocument/2006/relationships/theme" Target="../theme/theme8.xml"/><Relationship Id="rId1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3.xml"/><Relationship Id="rId3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5.xml"/><Relationship Id="rId5" Type="http://schemas.openxmlformats.org/officeDocument/2006/relationships/slideLayout" Target="../slideLayouts/slideLayout86.xml"/><Relationship Id="rId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88.xml"/><Relationship Id="rId8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94.xml"/><Relationship Id="rId2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8.xml"/><Relationship Id="rId6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F78D34F4-8E6A-F84B-B554-E4F0F7DC690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074" r:id="rId1"/>
    <p:sldLayoutId id="2147519075" r:id="rId2"/>
    <p:sldLayoutId id="2147519076" r:id="rId3"/>
    <p:sldLayoutId id="2147519077" r:id="rId4"/>
    <p:sldLayoutId id="2147519078" r:id="rId5"/>
    <p:sldLayoutId id="2147519079" r:id="rId6"/>
    <p:sldLayoutId id="2147519080" r:id="rId7"/>
    <p:sldLayoutId id="2147519081" r:id="rId8"/>
    <p:sldLayoutId id="2147519082" r:id="rId9"/>
    <p:sldLayoutId id="2147519083" r:id="rId10"/>
    <p:sldLayoutId id="21475190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5475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u="none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5558DAB0-743A-8E48-995F-76818105160E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u="none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2AD81F0-CC50-1546-8B15-A4587C2F0F8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90" r:id="rId1"/>
    <p:sldLayoutId id="2147519191" r:id="rId2"/>
    <p:sldLayoutId id="2147519192" r:id="rId3"/>
    <p:sldLayoutId id="2147519193" r:id="rId4"/>
    <p:sldLayoutId id="2147519194" r:id="rId5"/>
    <p:sldLayoutId id="2147519195" r:id="rId6"/>
    <p:sldLayoutId id="2147519196" r:id="rId7"/>
    <p:sldLayoutId id="2147519197" r:id="rId8"/>
    <p:sldLayoutId id="2147519198" r:id="rId9"/>
    <p:sldLayoutId id="2147519199" r:id="rId10"/>
    <p:sldLayoutId id="21475192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Cliquez et modifiez le titre</a:t>
            </a:r>
          </a:p>
        </p:txBody>
      </p:sp>
      <p:sp>
        <p:nvSpPr>
          <p:cNvPr id="1177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Arial" charset="0"/>
              </a:rPr>
              <a:t>Deuxième niveau</a:t>
            </a:r>
          </a:p>
          <a:p>
            <a:pPr lvl="2"/>
            <a:r>
              <a:rPr lang="en-US">
                <a:sym typeface="Arial" charset="0"/>
              </a:rPr>
              <a:t>Troisième niveau</a:t>
            </a:r>
          </a:p>
          <a:p>
            <a:pPr lvl="3"/>
            <a:r>
              <a:rPr lang="en-US">
                <a:sym typeface="Arial" charset="0"/>
              </a:rPr>
              <a:t>Quatrième niveau</a:t>
            </a:r>
          </a:p>
          <a:p>
            <a:pPr lvl="4"/>
            <a:r>
              <a:rPr lang="en-US">
                <a:sym typeface="Arial" charset="0"/>
              </a:rPr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42" r:id="rId1"/>
    <p:sldLayoutId id="2147519201" r:id="rId2"/>
    <p:sldLayoutId id="2147519202" r:id="rId3"/>
  </p:sldLayoutIdLst>
  <p:transition xmlns:p14="http://schemas.microsoft.com/office/powerpoint/2010/main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charset="0"/>
        </a:defRPr>
      </a:lvl5pPr>
      <a:lvl6pPr marL="4968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pitchFamily="-107" charset="0"/>
        </a:defRPr>
      </a:lvl6pPr>
      <a:lvl7pPr marL="9540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pitchFamily="-107" charset="0"/>
        </a:defRPr>
      </a:lvl7pPr>
      <a:lvl8pPr marL="14112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pitchFamily="-107" charset="0"/>
        </a:defRPr>
      </a:lvl8pPr>
      <a:lvl9pPr marL="186848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107" charset="0"/>
          <a:ea typeface="ヒラギノ角ゴ Pro W3" pitchFamily="-107" charset="-128"/>
          <a:cs typeface="ヒラギノ角ゴ Pro W3" pitchFamily="-107" charset="-128"/>
          <a:sym typeface="Arial" pitchFamily="-107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eaLnBrk="1" fontAlgn="base" hangingPunct="1">
        <a:spcBef>
          <a:spcPts val="500"/>
        </a:spcBef>
        <a:spcAft>
          <a:spcPct val="0"/>
        </a:spcAft>
        <a:buSzPct val="100000"/>
        <a:buFont typeface="Lucida Grande" pitchFamily="-107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6pPr>
      <a:lvl7pPr marL="2960688" indent="-228600" algn="l" rtl="0" eaLnBrk="1" fontAlgn="base" hangingPunct="1">
        <a:spcBef>
          <a:spcPts val="500"/>
        </a:spcBef>
        <a:spcAft>
          <a:spcPct val="0"/>
        </a:spcAft>
        <a:buSzPct val="100000"/>
        <a:buFont typeface="Lucida Grande" pitchFamily="-107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7pPr>
      <a:lvl8pPr marL="3417888" indent="-228600" algn="l" rtl="0" eaLnBrk="1" fontAlgn="base" hangingPunct="1">
        <a:spcBef>
          <a:spcPts val="500"/>
        </a:spcBef>
        <a:spcAft>
          <a:spcPct val="0"/>
        </a:spcAft>
        <a:buSzPct val="100000"/>
        <a:buFont typeface="Lucida Grande" pitchFamily="-107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8pPr>
      <a:lvl9pPr marL="3875088" indent="-228600" algn="l" rtl="0" eaLnBrk="1" fontAlgn="base" hangingPunct="1">
        <a:spcBef>
          <a:spcPts val="500"/>
        </a:spcBef>
        <a:spcAft>
          <a:spcPct val="0"/>
        </a:spcAft>
        <a:buSzPct val="100000"/>
        <a:buFont typeface="Lucida Grande" pitchFamily="-107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u="none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1CF9972C-CF5E-9341-BE00-3CB16FBEB8AB}" type="datetime1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defRPr sz="1400" u="none">
                <a:solidFill>
                  <a:srgbClr val="000000"/>
                </a:solidFill>
                <a:latin typeface="Arial" pitchFamily="-84" charset="0"/>
                <a:ea typeface="ヒラギノ角ゴ Pro W3" pitchFamily="-84" charset="-128"/>
                <a:cs typeface="ヒラギノ角ゴ Pro W3" pitchFamily="-8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53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fld id="{B6141DEF-0D58-F041-AE8F-06482BB63DE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03" r:id="rId1"/>
    <p:sldLayoutId id="2147519204" r:id="rId2"/>
    <p:sldLayoutId id="2147519205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9" charset="-128"/>
          <a:cs typeface="ＭＳ Ｐゴシック" pitchFamily="-109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9" charset="-128"/>
          <a:cs typeface="ＭＳ Ｐゴシック" pitchFamily="-109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9" charset="-128"/>
          <a:cs typeface="ＭＳ Ｐゴシック" pitchFamily="-109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9" charset="-128"/>
          <a:cs typeface="ＭＳ Ｐゴシック" pitchFamily="-109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 u="sng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 u="sng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F11B21A3-280A-344B-8383-5096F2B6548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06" r:id="rId1"/>
    <p:sldLayoutId id="2147519207" r:id="rId2"/>
    <p:sldLayoutId id="2147519208" r:id="rId3"/>
    <p:sldLayoutId id="2147519209" r:id="rId4"/>
    <p:sldLayoutId id="2147519210" r:id="rId5"/>
    <p:sldLayoutId id="2147519211" r:id="rId6"/>
    <p:sldLayoutId id="2147519212" r:id="rId7"/>
    <p:sldLayoutId id="2147519213" r:id="rId8"/>
    <p:sldLayoutId id="2147519214" r:id="rId9"/>
    <p:sldLayoutId id="2147519215" r:id="rId10"/>
    <p:sldLayoutId id="2147519216" r:id="rId11"/>
    <p:sldLayoutId id="214751921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38243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 u="none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45838280-633E-C44E-87EB-5427B681E437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 u="none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BE1A0507-109E-2D49-9EC0-DC9767C544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18" r:id="rId1"/>
    <p:sldLayoutId id="2147519219" r:id="rId2"/>
    <p:sldLayoutId id="2147519220" r:id="rId3"/>
    <p:sldLayoutId id="2147519221" r:id="rId4"/>
    <p:sldLayoutId id="2147519222" r:id="rId5"/>
    <p:sldLayoutId id="2147519223" r:id="rId6"/>
    <p:sldLayoutId id="2147519224" r:id="rId7"/>
    <p:sldLayoutId id="2147519225" r:id="rId8"/>
    <p:sldLayoutId id="2147519226" r:id="rId9"/>
    <p:sldLayoutId id="2147519227" r:id="rId10"/>
    <p:sldLayoutId id="2147519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26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0" hangingPunct="0">
              <a:defRPr sz="1400" b="0" u="none">
                <a:solidFill>
                  <a:srgbClr val="000000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6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0" hangingPunct="0">
              <a:defRPr sz="1400" b="0" u="none">
                <a:solidFill>
                  <a:srgbClr val="000000"/>
                </a:solidFill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26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u="none">
                <a:solidFill>
                  <a:srgbClr val="000000"/>
                </a:solidFill>
                <a:latin typeface="Times" charset="0"/>
              </a:defRPr>
            </a:lvl1pPr>
          </a:lstStyle>
          <a:p>
            <a:pPr>
              <a:defRPr/>
            </a:pPr>
            <a:fld id="{B24EB415-505B-3B4A-93B6-8810749DA9D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29" r:id="rId1"/>
    <p:sldLayoutId id="2147519230" r:id="rId2"/>
    <p:sldLayoutId id="2147519231" r:id="rId3"/>
    <p:sldLayoutId id="2147519232" r:id="rId4"/>
    <p:sldLayoutId id="2147519233" r:id="rId5"/>
    <p:sldLayoutId id="2147519234" r:id="rId6"/>
    <p:sldLayoutId id="2147519235" r:id="rId7"/>
    <p:sldLayoutId id="2147519236" r:id="rId8"/>
    <p:sldLayoutId id="2147519237" r:id="rId9"/>
    <p:sldLayoutId id="2147519238" r:id="rId10"/>
    <p:sldLayoutId id="2147519239" r:id="rId11"/>
    <p:sldLayoutId id="2147519240" r:id="rId12"/>
    <p:sldLayoutId id="214751924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648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u="non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DCF95DE7-21DF-CF4A-BC57-1B131B161DDD}" type="datetimeFigureOut">
              <a:rPr lang="fr-FR"/>
              <a:pPr>
                <a:defRPr/>
              </a:pPr>
              <a:t>29/04/13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b="1" u="none">
                <a:solidFill>
                  <a:srgbClr val="FFFFFF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D3F9A0DF-FD06-3645-A64C-6A283A7B8C4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42" r:id="rId1"/>
    <p:sldLayoutId id="2147519243" r:id="rId2"/>
    <p:sldLayoutId id="2147519244" r:id="rId3"/>
    <p:sldLayoutId id="2147519245" r:id="rId4"/>
    <p:sldLayoutId id="2147519246" r:id="rId5"/>
    <p:sldLayoutId id="2147519247" r:id="rId6"/>
    <p:sldLayoutId id="2147519248" r:id="rId7"/>
    <p:sldLayoutId id="2147519249" r:id="rId8"/>
    <p:sldLayoutId id="2147519250" r:id="rId9"/>
    <p:sldLayoutId id="2147519251" r:id="rId10"/>
    <p:sldLayoutId id="21475192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730250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04888" indent="-1825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187450" indent="-1365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22E79C7-A97A-474B-B922-9B58F6D6E5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43" r:id="rId1"/>
    <p:sldLayoutId id="2147519144" r:id="rId2"/>
    <p:sldLayoutId id="2147519145" r:id="rId3"/>
    <p:sldLayoutId id="2147519146" r:id="rId4"/>
    <p:sldLayoutId id="2147519147" r:id="rId5"/>
    <p:sldLayoutId id="2147519148" r:id="rId6"/>
    <p:sldLayoutId id="2147519149" r:id="rId7"/>
    <p:sldLayoutId id="2147519150" r:id="rId8"/>
    <p:sldLayoutId id="2147519151" r:id="rId9"/>
    <p:sldLayoutId id="2147519152" r:id="rId10"/>
    <p:sldLayoutId id="2147519153" r:id="rId11"/>
    <p:sldLayoutId id="2147519253" r:id="rId12"/>
    <p:sldLayoutId id="2147519254" r:id="rId13"/>
    <p:sldLayoutId id="2147519255" r:id="rId14"/>
    <p:sldLayoutId id="2147519256" r:id="rId15"/>
    <p:sldLayoutId id="214751925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894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u="none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0271ECEA-A98A-B04A-8FF5-26736CF04D22}" type="datetimeFigureOut">
              <a:rPr lang="en-US"/>
              <a:pPr>
                <a:defRPr/>
              </a:pPr>
              <a:t>29/04/13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u="none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u="none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C6F41E14-FC44-4E47-A95A-1C7EC70AA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258" r:id="rId1"/>
    <p:sldLayoutId id="2147519259" r:id="rId2"/>
    <p:sldLayoutId id="2147519260" r:id="rId3"/>
    <p:sldLayoutId id="2147519261" r:id="rId4"/>
    <p:sldLayoutId id="2147519262" r:id="rId5"/>
    <p:sldLayoutId id="2147519263" r:id="rId6"/>
    <p:sldLayoutId id="2147519264" r:id="rId7"/>
    <p:sldLayoutId id="2147519265" r:id="rId8"/>
    <p:sldLayoutId id="2147519266" r:id="rId9"/>
    <p:sldLayoutId id="2147519267" r:id="rId10"/>
    <p:sldLayoutId id="21475192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5F4E3E04-F674-D94F-864E-FDC932A72BE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085" r:id="rId1"/>
    <p:sldLayoutId id="2147519086" r:id="rId2"/>
    <p:sldLayoutId id="2147519087" r:id="rId3"/>
    <p:sldLayoutId id="2147519088" r:id="rId4"/>
    <p:sldLayoutId id="2147519089" r:id="rId5"/>
    <p:sldLayoutId id="2147519090" r:id="rId6"/>
    <p:sldLayoutId id="2147519091" r:id="rId7"/>
    <p:sldLayoutId id="2147519092" r:id="rId8"/>
    <p:sldLayoutId id="2147519093" r:id="rId9"/>
    <p:sldLayoutId id="2147519094" r:id="rId10"/>
    <p:sldLayoutId id="2147519095" r:id="rId11"/>
    <p:sldLayoutId id="2147519154" r:id="rId12"/>
    <p:sldLayoutId id="2147519155" r:id="rId13"/>
    <p:sldLayoutId id="2147519156" r:id="rId14"/>
    <p:sldLayoutId id="2147519157" r:id="rId15"/>
    <p:sldLayoutId id="2147519158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Cliquez et modifiez le titre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Cliquez pour modifier les styles du texte du masque</a:t>
            </a:r>
          </a:p>
          <a:p>
            <a:pPr lvl="1"/>
            <a:r>
              <a:rPr lang="en-US">
                <a:sym typeface="Arial" charset="0"/>
              </a:rPr>
              <a:t>Deuxième niveau</a:t>
            </a:r>
          </a:p>
          <a:p>
            <a:pPr lvl="2"/>
            <a:r>
              <a:rPr lang="en-US">
                <a:sym typeface="Arial" charset="0"/>
              </a:rPr>
              <a:t>Troisième niveau</a:t>
            </a:r>
          </a:p>
          <a:p>
            <a:pPr lvl="3"/>
            <a:r>
              <a:rPr lang="en-US">
                <a:sym typeface="Arial" charset="0"/>
              </a:rPr>
              <a:t>Quatrième niveau</a:t>
            </a:r>
          </a:p>
          <a:p>
            <a:pPr lvl="4"/>
            <a:r>
              <a:rPr lang="en-US">
                <a:sym typeface="Arial" charset="0"/>
              </a:rPr>
              <a:t>Cinquième niveau</a:t>
            </a:r>
          </a:p>
        </p:txBody>
      </p:sp>
      <p:sp>
        <p:nvSpPr>
          <p:cNvPr id="409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245225"/>
            <a:ext cx="30321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  <a:sym typeface="Comic Sans MS" charset="0"/>
              </a:defRPr>
            </a:lvl1pPr>
          </a:lstStyle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096" r:id="rId1"/>
    <p:sldLayoutId id="2147519097" r:id="rId2"/>
    <p:sldLayoutId id="2147519098" r:id="rId3"/>
    <p:sldLayoutId id="2147519099" r:id="rId4"/>
    <p:sldLayoutId id="2147519100" r:id="rId5"/>
    <p:sldLayoutId id="2147519101" r:id="rId6"/>
    <p:sldLayoutId id="2147519102" r:id="rId7"/>
    <p:sldLayoutId id="2147519103" r:id="rId8"/>
    <p:sldLayoutId id="2147519104" r:id="rId9"/>
    <p:sldLayoutId id="2147519105" r:id="rId10"/>
    <p:sldLayoutId id="2147519106" r:id="rId11"/>
  </p:sldLayoutIdLst>
  <p:transition xmlns:p14="http://schemas.microsoft.com/office/powerpoint/2010/main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pitchFamily="-65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pitchFamily="-65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pitchFamily="-65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ヒラギノ角ゴ Pro W3" pitchFamily="-65" charset="-128"/>
          <a:cs typeface="ヒラギノ角ゴ Pro W3" pitchFamily="-65" charset="-128"/>
          <a:sym typeface="Arial" pitchFamily="-65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Lucida Grande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Lucida Grande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Lucida Grande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-65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65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-65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65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-65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65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Lucida Grande" pitchFamily="-65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0EF5F480-0586-E245-9508-736E72C5E19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07" r:id="rId1"/>
    <p:sldLayoutId id="2147519159" r:id="rId2"/>
    <p:sldLayoutId id="2147519160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754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3988"/>
            <a:ext cx="8189913" cy="108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Titles Yellow Arial 32 – 40 font bold shadow</a:t>
            </a:r>
          </a:p>
        </p:txBody>
      </p:sp>
      <p:sp>
        <p:nvSpPr>
          <p:cNvPr id="40963" name="Rectangle 3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Bullet text White Arial 28 pt</a:t>
            </a:r>
          </a:p>
          <a:p>
            <a:pPr lvl="1"/>
            <a:r>
              <a:rPr lang="en-GB"/>
              <a:t>Second level Arial 24 pt</a:t>
            </a:r>
          </a:p>
          <a:p>
            <a:pPr lvl="2"/>
            <a:r>
              <a:rPr lang="en-GB"/>
              <a:t>Third level Arial 20 pt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5613" y="6315075"/>
            <a:ext cx="822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80000"/>
              </a:lnSpc>
              <a:defRPr sz="1400" b="1">
                <a:solidFill>
                  <a:srgbClr val="FFFF0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1141" name="Text Box 323"/>
          <p:cNvSpPr txBox="1">
            <a:spLocks noChangeArrowheads="1"/>
          </p:cNvSpPr>
          <p:nvPr userDrawn="1"/>
        </p:nvSpPr>
        <p:spPr bwMode="auto">
          <a:xfrm>
            <a:off x="8150225" y="-3175"/>
            <a:ext cx="96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en-US" sz="1400" b="1" smtClean="0"/>
              <a:t>TRITON TIMI 38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519108" r:id="rId1"/>
    <p:sldLayoutId id="2147519109" r:id="rId2"/>
    <p:sldLayoutId id="2147519110" r:id="rId3"/>
    <p:sldLayoutId id="2147519111" r:id="rId4"/>
    <p:sldLayoutId id="2147519112" r:id="rId5"/>
    <p:sldLayoutId id="2147519113" r:id="rId6"/>
    <p:sldLayoutId id="2147519114" r:id="rId7"/>
    <p:sldLayoutId id="2147519115" r:id="rId8"/>
    <p:sldLayoutId id="2147519116" r:id="rId9"/>
    <p:sldLayoutId id="2147519117" r:id="rId10"/>
    <p:sldLayoutId id="2147519118" r:id="rId11"/>
    <p:sldLayoutId id="214751911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FFFF00"/>
        </a:buClr>
        <a:buFont typeface="Symbol" charset="0"/>
        <a:buChar char="¨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rgbClr val="FFFF00"/>
        </a:buClr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rgbClr val="FFFF00"/>
        </a:buClr>
        <a:buFont typeface="Symbol" charset="0"/>
        <a:buChar char="-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8ED3A8A-D717-0C40-AF18-AC4394557FF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20" r:id="rId1"/>
    <p:sldLayoutId id="2147519121" r:id="rId2"/>
    <p:sldLayoutId id="2147519122" r:id="rId3"/>
    <p:sldLayoutId id="2147519123" r:id="rId4"/>
    <p:sldLayoutId id="2147519124" r:id="rId5"/>
    <p:sldLayoutId id="2147519125" r:id="rId6"/>
    <p:sldLayoutId id="2147519126" r:id="rId7"/>
    <p:sldLayoutId id="2147519127" r:id="rId8"/>
    <p:sldLayoutId id="2147519128" r:id="rId9"/>
    <p:sldLayoutId id="2147519129" r:id="rId10"/>
    <p:sldLayoutId id="2147519130" r:id="rId11"/>
    <p:sldLayoutId id="2147519161" r:id="rId12"/>
    <p:sldLayoutId id="2147519162" r:id="rId13"/>
    <p:sldLayoutId id="2147519163" r:id="rId14"/>
    <p:sldLayoutId id="2147519164" r:id="rId15"/>
    <p:sldLayoutId id="2147519165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1400" u="none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 eaLnBrk="1" hangingPunct="1">
              <a:defRPr sz="1400" u="none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D7AFD9D-1B33-8047-B9AB-3858F28FBF6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66" r:id="rId1"/>
    <p:sldLayoutId id="2147519167" r:id="rId2"/>
    <p:sldLayoutId id="2147519168" r:id="rId3"/>
    <p:sldLayoutId id="2147519169" r:id="rId4"/>
    <p:sldLayoutId id="2147519170" r:id="rId5"/>
    <p:sldLayoutId id="2147519171" r:id="rId6"/>
    <p:sldLayoutId id="2147519172" r:id="rId7"/>
    <p:sldLayoutId id="2147519173" r:id="rId8"/>
    <p:sldLayoutId id="2147519174" r:id="rId9"/>
    <p:sldLayoutId id="2147519175" r:id="rId10"/>
    <p:sldLayoutId id="2147519176" r:id="rId11"/>
    <p:sldLayoutId id="2147519177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solidFill>
                  <a:srgbClr val="000000"/>
                </a:solidFill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u="none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2B6A5AE-5D71-7740-87D7-11744DCFD4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78" r:id="rId1"/>
    <p:sldLayoutId id="2147519179" r:id="rId2"/>
    <p:sldLayoutId id="2147519180" r:id="rId3"/>
    <p:sldLayoutId id="2147519181" r:id="rId4"/>
    <p:sldLayoutId id="2147519182" r:id="rId5"/>
    <p:sldLayoutId id="2147519183" r:id="rId6"/>
    <p:sldLayoutId id="2147519184" r:id="rId7"/>
    <p:sldLayoutId id="2147519185" r:id="rId8"/>
    <p:sldLayoutId id="2147519186" r:id="rId9"/>
    <p:sldLayoutId id="2147519187" r:id="rId10"/>
    <p:sldLayoutId id="2147519188" r:id="rId11"/>
    <p:sldLayoutId id="2147519189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8A044186-92D1-3D4B-B396-4BDA60981C4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19131" r:id="rId1"/>
    <p:sldLayoutId id="2147519132" r:id="rId2"/>
    <p:sldLayoutId id="2147519133" r:id="rId3"/>
    <p:sldLayoutId id="2147519134" r:id="rId4"/>
    <p:sldLayoutId id="2147519135" r:id="rId5"/>
    <p:sldLayoutId id="2147519136" r:id="rId6"/>
    <p:sldLayoutId id="2147519137" r:id="rId7"/>
    <p:sldLayoutId id="2147519138" r:id="rId8"/>
    <p:sldLayoutId id="2147519139" r:id="rId9"/>
    <p:sldLayoutId id="2147519140" r:id="rId10"/>
    <p:sldLayoutId id="21475191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4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2.png"/><Relationship Id="rId3" Type="http://schemas.openxmlformats.org/officeDocument/2006/relationships/hyperlink" Target="http://www.theheart.org/viewDocument.do?document=http://www.theheart.org/article/995769.do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20" Type="http://schemas.openxmlformats.org/officeDocument/2006/relationships/hyperlink" Target="http://en.wikipedia.org/wiki/Amiodarone" TargetMode="External"/><Relationship Id="rId21" Type="http://schemas.openxmlformats.org/officeDocument/2006/relationships/hyperlink" Target="http://en.wikipedia.org/wiki/Ciprofloxacin" TargetMode="External"/><Relationship Id="rId22" Type="http://schemas.openxmlformats.org/officeDocument/2006/relationships/hyperlink" Target="http://en.wikipedia.org/wiki/Ciclosporin" TargetMode="External"/><Relationship Id="rId23" Type="http://schemas.openxmlformats.org/officeDocument/2006/relationships/hyperlink" Target="http://en.wikipedia.org/wiki/Diltiazem" TargetMode="External"/><Relationship Id="rId24" Type="http://schemas.openxmlformats.org/officeDocument/2006/relationships/hyperlink" Target="http://en.wikipedia.org/wiki/Imatinib" TargetMode="External"/><Relationship Id="rId25" Type="http://schemas.openxmlformats.org/officeDocument/2006/relationships/hyperlink" Target="http://en.wikipedia.org/wiki/Echinacea" TargetMode="External"/><Relationship Id="rId26" Type="http://schemas.openxmlformats.org/officeDocument/2006/relationships/hyperlink" Target="http://en.wikipedia.org/wiki/Enoxacin" TargetMode="External"/><Relationship Id="rId27" Type="http://schemas.openxmlformats.org/officeDocument/2006/relationships/hyperlink" Target="http://en.wikipedia.org/wiki/Ergotamine" TargetMode="External"/><Relationship Id="rId28" Type="http://schemas.openxmlformats.org/officeDocument/2006/relationships/hyperlink" Target="http://en.wikipedia.org/wiki/Metronidazole" TargetMode="External"/><Relationship Id="rId29" Type="http://schemas.openxmlformats.org/officeDocument/2006/relationships/hyperlink" Target="http://en.wikipedia.org/wiki/Mifepristone" TargetMode="External"/><Relationship Id="rId1" Type="http://schemas.openxmlformats.org/officeDocument/2006/relationships/slideLayout" Target="../slideLayouts/slideLayout76.xml"/><Relationship Id="rId2" Type="http://schemas.openxmlformats.org/officeDocument/2006/relationships/hyperlink" Target="http://en.wikipedia.org/wiki/Ritonavir" TargetMode="External"/><Relationship Id="rId3" Type="http://schemas.openxmlformats.org/officeDocument/2006/relationships/hyperlink" Target="http://en.wikipedia.org/wiki/Indinavir" TargetMode="External"/><Relationship Id="rId4" Type="http://schemas.openxmlformats.org/officeDocument/2006/relationships/hyperlink" Target="http://en.wikipedia.org/wiki/Nelfinavir" TargetMode="External"/><Relationship Id="rId5" Type="http://schemas.openxmlformats.org/officeDocument/2006/relationships/hyperlink" Target="http://en.wikipedia.org/wiki/Erythromycin" TargetMode="External"/><Relationship Id="rId30" Type="http://schemas.openxmlformats.org/officeDocument/2006/relationships/hyperlink" Target="http://en.wikipedia.org/wiki/Norfloxacin" TargetMode="External"/><Relationship Id="rId31" Type="http://schemas.openxmlformats.org/officeDocument/2006/relationships/hyperlink" Target="http://en.wikipedia.org/wiki/Tofisopam" TargetMode="External"/><Relationship Id="rId32" Type="http://schemas.openxmlformats.org/officeDocument/2006/relationships/hyperlink" Target="http://en.wikipedia.org/wiki/Delavirdine" TargetMode="External"/><Relationship Id="rId9" Type="http://schemas.openxmlformats.org/officeDocument/2006/relationships/hyperlink" Target="http://en.wikipedia.org/wiki/Ketoconazole" TargetMode="External"/><Relationship Id="rId6" Type="http://schemas.openxmlformats.org/officeDocument/2006/relationships/hyperlink" Target="http://en.wikipedia.org/wiki/Telithromycin" TargetMode="External"/><Relationship Id="rId7" Type="http://schemas.openxmlformats.org/officeDocument/2006/relationships/hyperlink" Target="http://en.wikipedia.org/wiki/Clarithromycin" TargetMode="External"/><Relationship Id="rId8" Type="http://schemas.openxmlformats.org/officeDocument/2006/relationships/hyperlink" Target="http://en.wikipedia.org/wiki/Fluconazole" TargetMode="External"/><Relationship Id="rId33" Type="http://schemas.openxmlformats.org/officeDocument/2006/relationships/hyperlink" Target="http://en.wikipedia.org/wiki/Efavirenz" TargetMode="External"/><Relationship Id="rId34" Type="http://schemas.openxmlformats.org/officeDocument/2006/relationships/hyperlink" Target="http://en.wikipedia.org/wiki/Nevirapine" TargetMode="External"/><Relationship Id="rId35" Type="http://schemas.openxmlformats.org/officeDocument/2006/relationships/hyperlink" Target="http://en.wikipedia.org/wiki/Gestodene" TargetMode="External"/><Relationship Id="rId36" Type="http://schemas.openxmlformats.org/officeDocument/2006/relationships/hyperlink" Target="http://en.wikipedia.org/wiki/Protease_inhibitor_(pharmacology)" TargetMode="External"/><Relationship Id="rId10" Type="http://schemas.openxmlformats.org/officeDocument/2006/relationships/hyperlink" Target="http://en.wikipedia.org/wiki/Itraconazole" TargetMode="External"/><Relationship Id="rId11" Type="http://schemas.openxmlformats.org/officeDocument/2006/relationships/hyperlink" Target="http://en.wikipedia.org/wiki/Nefazodone" TargetMode="External"/><Relationship Id="rId12" Type="http://schemas.openxmlformats.org/officeDocument/2006/relationships/hyperlink" Target="http://en.wikipedia.org/wiki/Bergamottin" TargetMode="External"/><Relationship Id="rId13" Type="http://schemas.openxmlformats.org/officeDocument/2006/relationships/hyperlink" Target="http://en.wikipedia.org/wiki/Quercetin" TargetMode="External"/><Relationship Id="rId14" Type="http://schemas.openxmlformats.org/officeDocument/2006/relationships/hyperlink" Target="http://en.wikipedia.org/wiki/Aprepitant" TargetMode="External"/><Relationship Id="rId15" Type="http://schemas.openxmlformats.org/officeDocument/2006/relationships/hyperlink" Target="http://en.wikipedia.org/wiki/Verapamil" TargetMode="External"/><Relationship Id="rId16" Type="http://schemas.openxmlformats.org/officeDocument/2006/relationships/hyperlink" Target="http://en.wikipedia.org/wiki/Chloramphenicol" TargetMode="External"/><Relationship Id="rId17" Type="http://schemas.openxmlformats.org/officeDocument/2006/relationships/hyperlink" Target="http://en.wikipedia.org/wiki/Cimetidine" TargetMode="External"/><Relationship Id="rId18" Type="http://schemas.openxmlformats.org/officeDocument/2006/relationships/hyperlink" Target="http://en.wikipedia.org/wiki/Buprenorphine" TargetMode="External"/><Relationship Id="rId19" Type="http://schemas.openxmlformats.org/officeDocument/2006/relationships/hyperlink" Target="http://en.wikipedia.org/wiki/Cafestol" TargetMode="External"/><Relationship Id="rId37" Type="http://schemas.openxmlformats.org/officeDocument/2006/relationships/hyperlink" Target="http://en.wikipedia.org/wiki/Mibefradil" TargetMode="External"/><Relationship Id="rId38" Type="http://schemas.openxmlformats.org/officeDocument/2006/relationships/hyperlink" Target="http://en.wikipedia.org/wiki/Saquinavir" TargetMode="External"/><Relationship Id="rId39" Type="http://schemas.openxmlformats.org/officeDocument/2006/relationships/hyperlink" Target="http://en.wikipedia.org/wiki/Fluoxetine" TargetMode="External"/><Relationship Id="rId40" Type="http://schemas.openxmlformats.org/officeDocument/2006/relationships/hyperlink" Target="http://en.wikipedia.org/wiki/Norfluoxetine" TargetMode="External"/><Relationship Id="rId41" Type="http://schemas.openxmlformats.org/officeDocument/2006/relationships/hyperlink" Target="http://en.wikipedia.org/wiki/Fluvoxamine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Relationship Id="rId2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Relationship Id="rId2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159.xml"/><Relationship Id="rId2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0.png"/><Relationship Id="rId3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667000"/>
            <a:ext cx="9144000" cy="1143000"/>
          </a:xfrm>
        </p:spPr>
        <p:txBody>
          <a:bodyPr/>
          <a:lstStyle/>
          <a:p>
            <a:r>
              <a:rPr lang="fr-FR" sz="28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Gestion inadaptée des </a:t>
            </a:r>
            <a:r>
              <a:rPr lang="fr-FR" sz="28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anticoagulants et antiplaquettaires </a:t>
            </a:r>
            <a:r>
              <a:rPr lang="fr-FR" sz="28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en </a:t>
            </a:r>
            <a:r>
              <a:rPr lang="fr-FR" sz="2800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post-op</a:t>
            </a:r>
            <a:r>
              <a:rPr lang="fr-FR" sz="28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…</a:t>
            </a:r>
            <a:endParaRPr lang="en-GB" sz="2800" b="1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35725" cy="1752600"/>
          </a:xfrm>
        </p:spPr>
        <p:txBody>
          <a:bodyPr/>
          <a:lstStyle/>
          <a:p>
            <a:pPr eaLnBrk="1" hangingPunct="1"/>
            <a:r>
              <a:rPr lang="fr-FR" sz="18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Charles Marc SAMAMA</a:t>
            </a:r>
            <a:endParaRPr lang="fr-FR" sz="18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fr-FR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Pôle Anesthésie Réanimation</a:t>
            </a:r>
            <a:r>
              <a:rPr lang="fr-FR" sz="1800" b="1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s</a:t>
            </a:r>
            <a:r>
              <a:rPr lang="fr-FR" sz="1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Thorax Explorations</a:t>
            </a:r>
          </a:p>
        </p:txBody>
      </p:sp>
      <p:sp>
        <p:nvSpPr>
          <p:cNvPr id="202755" name="Rectangle 4"/>
          <p:cNvSpPr>
            <a:spLocks noChangeArrowheads="1"/>
          </p:cNvSpPr>
          <p:nvPr/>
        </p:nvSpPr>
        <p:spPr bwMode="auto">
          <a:xfrm>
            <a:off x="7339013" y="6280150"/>
            <a:ext cx="1635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fr-FR" b="1" u="none">
              <a:solidFill>
                <a:srgbClr val="E3BEFF"/>
              </a:solidFill>
            </a:endParaRPr>
          </a:p>
        </p:txBody>
      </p:sp>
      <p:sp>
        <p:nvSpPr>
          <p:cNvPr id="202756" name="Picture 5"/>
          <p:cNvSpPr>
            <a:spLocks noChangeAspect="1" noChangeArrowheads="1"/>
          </p:cNvSpPr>
          <p:nvPr/>
        </p:nvSpPr>
        <p:spPr bwMode="auto">
          <a:xfrm>
            <a:off x="3698875" y="5943600"/>
            <a:ext cx="30718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57" name="Picture 8" descr="HD"/>
          <p:cNvSpPr>
            <a:spLocks noChangeAspect="1" noChangeArrowheads="1"/>
          </p:cNvSpPr>
          <p:nvPr/>
        </p:nvSpPr>
        <p:spPr bwMode="auto">
          <a:xfrm>
            <a:off x="1993900" y="0"/>
            <a:ext cx="71501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58" name="Image 7" descr="Logo GH Paris Centre.JPG"/>
          <p:cNvSpPr>
            <a:spLocks noChangeAspect="1"/>
          </p:cNvSpPr>
          <p:nvPr/>
        </p:nvSpPr>
        <p:spPr bwMode="auto">
          <a:xfrm>
            <a:off x="3328988" y="990600"/>
            <a:ext cx="16319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59" name="Image 9" descr="logoPRES.BMP"/>
          <p:cNvSpPr>
            <a:spLocks noChangeAspect="1"/>
          </p:cNvSpPr>
          <p:nvPr/>
        </p:nvSpPr>
        <p:spPr bwMode="auto">
          <a:xfrm>
            <a:off x="8013700" y="5727700"/>
            <a:ext cx="11303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60" name="Image 10" descr="logo_2008_ok3.jpg"/>
          <p:cNvSpPr>
            <a:spLocks noChangeAspect="1"/>
          </p:cNvSpPr>
          <p:nvPr/>
        </p:nvSpPr>
        <p:spPr bwMode="auto">
          <a:xfrm>
            <a:off x="1588" y="6192838"/>
            <a:ext cx="230187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61" name="Picture 8"/>
          <p:cNvSpPr>
            <a:spLocks noChangeAspect="1" noChangeArrowheads="1"/>
          </p:cNvSpPr>
          <p:nvPr/>
        </p:nvSpPr>
        <p:spPr bwMode="auto">
          <a:xfrm>
            <a:off x="6608763" y="6011863"/>
            <a:ext cx="1347787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62" name="Image 1"/>
          <p:cNvSpPr>
            <a:spLocks noChangeAspect="1"/>
          </p:cNvSpPr>
          <p:nvPr/>
        </p:nvSpPr>
        <p:spPr bwMode="auto">
          <a:xfrm>
            <a:off x="0" y="0"/>
            <a:ext cx="3328988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202763" name="Image 13"/>
          <p:cNvSpPr>
            <a:spLocks noChangeAspect="1"/>
          </p:cNvSpPr>
          <p:nvPr/>
        </p:nvSpPr>
        <p:spPr bwMode="auto">
          <a:xfrm>
            <a:off x="2409825" y="6056313"/>
            <a:ext cx="13970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solidFill>
                <a:srgbClr val="000000"/>
              </a:solidFill>
            </a:endParaRPr>
          </a:p>
        </p:txBody>
      </p:sp>
      <p:pic>
        <p:nvPicPr>
          <p:cNvPr id="202764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9588"/>
            <a:ext cx="91440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2765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918686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2170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492375"/>
            <a:ext cx="9144000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3"/>
          <p:cNvSpPr>
            <a:spLocks noChangeArrowheads="1"/>
          </p:cNvSpPr>
          <p:nvPr/>
        </p:nvSpPr>
        <p:spPr bwMode="auto">
          <a:xfrm>
            <a:off x="3059113" y="5445125"/>
            <a:ext cx="6084887" cy="141287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fr-FR" u="none">
              <a:solidFill>
                <a:srgbClr val="FFFFFF"/>
              </a:solidFill>
              <a:latin typeface="Times" charset="0"/>
              <a:ea typeface="ヒラギノ明朝 Pro W3" charset="0"/>
              <a:cs typeface="ヒラギノ明朝 Pro W3" charset="0"/>
              <a:sym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-7938"/>
            <a:ext cx="53784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91440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899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157788"/>
            <a:ext cx="2987675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cteur droit 5"/>
          <p:cNvCxnSpPr>
            <a:cxnSpLocks noChangeShapeType="1"/>
          </p:cNvCxnSpPr>
          <p:nvPr/>
        </p:nvCxnSpPr>
        <p:spPr bwMode="auto">
          <a:xfrm>
            <a:off x="684213" y="765175"/>
            <a:ext cx="6408737" cy="0"/>
          </a:xfrm>
          <a:prstGeom prst="line">
            <a:avLst/>
          </a:prstGeom>
          <a:noFill/>
          <a:ln w="38100">
            <a:solidFill>
              <a:srgbClr val="F4090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20638"/>
            <a:ext cx="9144000" cy="12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2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91440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3-03-23 à 08.3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88640"/>
            <a:ext cx="4258436" cy="322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6144" y="3429000"/>
            <a:ext cx="88204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u="none" dirty="0" err="1" smtClean="0"/>
              <a:t>McConeghy</a:t>
            </a:r>
            <a:r>
              <a:rPr lang="fr-FR" sz="2000" u="none" dirty="0" smtClean="0"/>
              <a:t>: the </a:t>
            </a:r>
            <a:r>
              <a:rPr lang="fr-FR" sz="2000" u="none" dirty="0" err="1"/>
              <a:t>mean</a:t>
            </a:r>
            <a:r>
              <a:rPr lang="fr-FR" sz="2000" u="none" dirty="0"/>
              <a:t> </a:t>
            </a:r>
            <a:r>
              <a:rPr lang="fr-FR" sz="2000" u="none" dirty="0" err="1"/>
              <a:t>age</a:t>
            </a:r>
            <a:r>
              <a:rPr lang="fr-FR" sz="2000" u="none" dirty="0"/>
              <a:t> of patients </a:t>
            </a:r>
            <a:r>
              <a:rPr lang="fr-FR" sz="2000" u="none" dirty="0" err="1"/>
              <a:t>who</a:t>
            </a:r>
            <a:r>
              <a:rPr lang="fr-FR" sz="2000" u="none" dirty="0"/>
              <a:t> </a:t>
            </a:r>
            <a:r>
              <a:rPr lang="fr-FR" sz="2000" u="none" dirty="0" err="1"/>
              <a:t>had</a:t>
            </a:r>
            <a:r>
              <a:rPr lang="fr-FR" sz="2000" u="none" dirty="0"/>
              <a:t> an adverse </a:t>
            </a:r>
            <a:r>
              <a:rPr lang="fr-FR" sz="2000" u="none" dirty="0" err="1"/>
              <a:t>event</a:t>
            </a:r>
            <a:r>
              <a:rPr lang="fr-FR" sz="2000" u="none" dirty="0"/>
              <a:t> </a:t>
            </a:r>
            <a:r>
              <a:rPr lang="fr-FR" sz="2000" u="none" dirty="0" err="1"/>
              <a:t>with</a:t>
            </a:r>
            <a:r>
              <a:rPr lang="fr-FR" sz="2000" u="none" dirty="0"/>
              <a:t> </a:t>
            </a:r>
            <a:r>
              <a:rPr lang="fr-FR" sz="2000" u="none" dirty="0" err="1"/>
              <a:t>dabigatran</a:t>
            </a:r>
            <a:r>
              <a:rPr lang="fr-FR" sz="2000" u="none" dirty="0"/>
              <a:t> </a:t>
            </a:r>
            <a:r>
              <a:rPr lang="fr-FR" sz="2000" u="none" dirty="0" err="1"/>
              <a:t>reported</a:t>
            </a:r>
            <a:r>
              <a:rPr lang="fr-FR" sz="2000" u="none" dirty="0"/>
              <a:t> to the FDA (75) </a:t>
            </a:r>
            <a:r>
              <a:rPr lang="fr-FR" sz="2000" u="none" dirty="0" err="1"/>
              <a:t>was</a:t>
            </a:r>
            <a:r>
              <a:rPr lang="fr-FR" sz="2000" u="none" dirty="0"/>
              <a:t> </a:t>
            </a:r>
            <a:r>
              <a:rPr lang="fr-FR" sz="2000" u="none" dirty="0" err="1"/>
              <a:t>higher</a:t>
            </a:r>
            <a:r>
              <a:rPr lang="fr-FR" sz="2000" u="none" dirty="0"/>
              <a:t> </a:t>
            </a:r>
            <a:r>
              <a:rPr lang="fr-FR" sz="2000" u="none" dirty="0" err="1"/>
              <a:t>than</a:t>
            </a:r>
            <a:r>
              <a:rPr lang="fr-FR" sz="2000" u="none" dirty="0"/>
              <a:t> </a:t>
            </a:r>
            <a:r>
              <a:rPr lang="fr-FR" sz="2000" u="none" dirty="0" err="1"/>
              <a:t>those</a:t>
            </a:r>
            <a:r>
              <a:rPr lang="fr-FR" sz="2000" u="none" dirty="0"/>
              <a:t> in the </a:t>
            </a:r>
            <a:r>
              <a:rPr lang="fr-FR" sz="2000" u="none" dirty="0">
                <a:hlinkClick r:id="rId3"/>
              </a:rPr>
              <a:t>RE-LY trial (71), and more patients who had FDA reported events were female (48%) than included in RELY (36.7%).</a:t>
            </a:r>
          </a:p>
          <a:p>
            <a:r>
              <a:rPr lang="fr-FR" sz="2000" b="1" u="none" dirty="0"/>
              <a:t>"This </a:t>
            </a:r>
            <a:r>
              <a:rPr lang="fr-FR" sz="2000" b="1" u="none" dirty="0" err="1"/>
              <a:t>suggests</a:t>
            </a:r>
            <a:r>
              <a:rPr lang="fr-FR" sz="2000" b="1" u="none" dirty="0"/>
              <a:t> the </a:t>
            </a:r>
            <a:r>
              <a:rPr lang="fr-FR" sz="2000" b="1" u="none" dirty="0" err="1"/>
              <a:t>drug</a:t>
            </a:r>
            <a:r>
              <a:rPr lang="fr-FR" sz="2000" b="1" u="none" dirty="0"/>
              <a:t> </a:t>
            </a:r>
            <a:r>
              <a:rPr lang="fr-FR" sz="2000" b="1" u="none" dirty="0" err="1"/>
              <a:t>is</a:t>
            </a:r>
            <a:r>
              <a:rPr lang="fr-FR" sz="2000" b="1" u="none" dirty="0"/>
              <a:t> </a:t>
            </a:r>
            <a:r>
              <a:rPr lang="fr-FR" sz="2000" b="1" u="none" dirty="0" err="1"/>
              <a:t>being</a:t>
            </a:r>
            <a:r>
              <a:rPr lang="fr-FR" sz="2000" b="1" u="none" dirty="0"/>
              <a:t> </a:t>
            </a:r>
            <a:r>
              <a:rPr lang="fr-FR" sz="2000" b="1" u="none" dirty="0" err="1"/>
              <a:t>used</a:t>
            </a:r>
            <a:r>
              <a:rPr lang="fr-FR" sz="2000" b="1" u="none" dirty="0"/>
              <a:t> in a </a:t>
            </a:r>
            <a:r>
              <a:rPr lang="fr-FR" sz="2000" b="1" u="none" dirty="0" err="1"/>
              <a:t>different</a:t>
            </a:r>
            <a:r>
              <a:rPr lang="fr-FR" sz="2000" b="1" u="none" dirty="0"/>
              <a:t> profile of patients </a:t>
            </a:r>
            <a:r>
              <a:rPr lang="fr-FR" sz="2000" b="1" u="none" dirty="0" err="1"/>
              <a:t>from</a:t>
            </a:r>
            <a:r>
              <a:rPr lang="fr-FR" sz="2000" b="1" u="none" dirty="0"/>
              <a:t> </a:t>
            </a:r>
            <a:r>
              <a:rPr lang="fr-FR" sz="2000" b="1" u="none" dirty="0" err="1"/>
              <a:t>that</a:t>
            </a:r>
            <a:r>
              <a:rPr lang="fr-FR" sz="2000" b="1" u="none" dirty="0"/>
              <a:t> in the RE-LY trial," </a:t>
            </a:r>
            <a:r>
              <a:rPr lang="fr-FR" sz="2000" b="1" u="none" dirty="0" err="1"/>
              <a:t>he</a:t>
            </a:r>
            <a:r>
              <a:rPr lang="fr-FR" sz="2000" b="1" u="none" dirty="0"/>
              <a:t> </a:t>
            </a:r>
            <a:r>
              <a:rPr lang="fr-FR" sz="2000" b="1" u="none" dirty="0" err="1"/>
              <a:t>said</a:t>
            </a:r>
            <a:r>
              <a:rPr lang="fr-FR" sz="2000" b="1" u="none" dirty="0"/>
              <a:t>.</a:t>
            </a:r>
          </a:p>
          <a:p>
            <a:r>
              <a:rPr lang="fr-FR" sz="2000" u="none" dirty="0">
                <a:solidFill>
                  <a:srgbClr val="800000"/>
                </a:solidFill>
              </a:rPr>
              <a:t>Of the 2453 </a:t>
            </a:r>
            <a:r>
              <a:rPr lang="fr-FR" sz="2000" u="none" dirty="0" err="1">
                <a:solidFill>
                  <a:srgbClr val="800000"/>
                </a:solidFill>
              </a:rPr>
              <a:t>dabigatran</a:t>
            </a:r>
            <a:r>
              <a:rPr lang="fr-FR" sz="2000" u="none" dirty="0">
                <a:solidFill>
                  <a:srgbClr val="800000"/>
                </a:solidFill>
              </a:rPr>
              <a:t> </a:t>
            </a:r>
            <a:r>
              <a:rPr lang="fr-FR" sz="2000" u="none" dirty="0" err="1">
                <a:solidFill>
                  <a:srgbClr val="800000"/>
                </a:solidFill>
              </a:rPr>
              <a:t>bleeding</a:t>
            </a:r>
            <a:r>
              <a:rPr lang="fr-FR" sz="2000" u="none" dirty="0">
                <a:solidFill>
                  <a:srgbClr val="800000"/>
                </a:solidFill>
              </a:rPr>
              <a:t> adverse </a:t>
            </a:r>
            <a:r>
              <a:rPr lang="fr-FR" sz="2000" u="none" dirty="0" err="1">
                <a:solidFill>
                  <a:srgbClr val="800000"/>
                </a:solidFill>
              </a:rPr>
              <a:t>events</a:t>
            </a:r>
            <a:r>
              <a:rPr lang="fr-FR" sz="2000" u="none" dirty="0">
                <a:solidFill>
                  <a:srgbClr val="800000"/>
                </a:solidFill>
              </a:rPr>
              <a:t> </a:t>
            </a:r>
            <a:r>
              <a:rPr lang="fr-FR" sz="2000" u="none" dirty="0" err="1">
                <a:solidFill>
                  <a:srgbClr val="800000"/>
                </a:solidFill>
              </a:rPr>
              <a:t>reported</a:t>
            </a:r>
            <a:r>
              <a:rPr lang="fr-FR" sz="2000" u="none" dirty="0">
                <a:solidFill>
                  <a:srgbClr val="800000"/>
                </a:solidFill>
              </a:rPr>
              <a:t> to the FDA, 393 (16%) </a:t>
            </a:r>
            <a:r>
              <a:rPr lang="fr-FR" sz="2000" u="none" dirty="0" err="1">
                <a:solidFill>
                  <a:srgbClr val="800000"/>
                </a:solidFill>
              </a:rPr>
              <a:t>were</a:t>
            </a:r>
            <a:r>
              <a:rPr lang="fr-FR" sz="2000" u="none" dirty="0">
                <a:solidFill>
                  <a:srgbClr val="800000"/>
                </a:solidFill>
              </a:rPr>
              <a:t> fatal, </a:t>
            </a:r>
            <a:r>
              <a:rPr lang="fr-FR" sz="2000" u="none" dirty="0" err="1">
                <a:solidFill>
                  <a:srgbClr val="800000"/>
                </a:solidFill>
              </a:rPr>
              <a:t>almost</a:t>
            </a:r>
            <a:r>
              <a:rPr lang="fr-FR" sz="2000" u="none" dirty="0">
                <a:solidFill>
                  <a:srgbClr val="800000"/>
                </a:solidFill>
              </a:rPr>
              <a:t> double the case </a:t>
            </a:r>
            <a:r>
              <a:rPr lang="fr-FR" sz="2000" u="none" dirty="0" err="1">
                <a:solidFill>
                  <a:srgbClr val="800000"/>
                </a:solidFill>
              </a:rPr>
              <a:t>fatality</a:t>
            </a:r>
            <a:r>
              <a:rPr lang="fr-FR" sz="2000" u="none" dirty="0">
                <a:solidFill>
                  <a:srgbClr val="800000"/>
                </a:solidFill>
              </a:rPr>
              <a:t> rate of patients </a:t>
            </a:r>
            <a:r>
              <a:rPr lang="fr-FR" sz="2000" u="none" dirty="0" err="1">
                <a:solidFill>
                  <a:srgbClr val="800000"/>
                </a:solidFill>
              </a:rPr>
              <a:t>who</a:t>
            </a:r>
            <a:r>
              <a:rPr lang="fr-FR" sz="2000" u="none" dirty="0">
                <a:solidFill>
                  <a:srgbClr val="800000"/>
                </a:solidFill>
              </a:rPr>
              <a:t> bled in the five phase 3 trials of the </a:t>
            </a:r>
            <a:r>
              <a:rPr lang="fr-FR" sz="2000" u="none" dirty="0" err="1">
                <a:solidFill>
                  <a:srgbClr val="800000"/>
                </a:solidFill>
              </a:rPr>
              <a:t>drug</a:t>
            </a:r>
            <a:r>
              <a:rPr lang="fr-FR" sz="2000" u="none" dirty="0">
                <a:solidFill>
                  <a:srgbClr val="800000"/>
                </a:solidFill>
              </a:rPr>
              <a:t>, </a:t>
            </a:r>
            <a:r>
              <a:rPr lang="fr-FR" sz="2000" u="none" dirty="0" err="1">
                <a:solidFill>
                  <a:srgbClr val="800000"/>
                </a:solidFill>
              </a:rPr>
              <a:t>he</a:t>
            </a:r>
            <a:r>
              <a:rPr lang="fr-FR" sz="2000" u="none" dirty="0">
                <a:solidFill>
                  <a:srgbClr val="800000"/>
                </a:solidFill>
              </a:rPr>
              <a:t> </a:t>
            </a:r>
            <a:r>
              <a:rPr lang="fr-FR" sz="2000" u="none" dirty="0" err="1">
                <a:solidFill>
                  <a:srgbClr val="800000"/>
                </a:solidFill>
              </a:rPr>
              <a:t>noted</a:t>
            </a:r>
            <a:r>
              <a:rPr lang="fr-FR" sz="2000" u="none" dirty="0">
                <a:solidFill>
                  <a:srgbClr val="8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4588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Image 1" descr="Capture d’écran 2011-12-01 à 13.26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400"/>
            <a:ext cx="9047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6" name="Rectangle 2"/>
          <p:cNvSpPr>
            <a:spLocks noChangeArrowheads="1"/>
          </p:cNvSpPr>
          <p:nvPr/>
        </p:nvSpPr>
        <p:spPr bwMode="auto">
          <a:xfrm>
            <a:off x="107950" y="404813"/>
            <a:ext cx="8856663" cy="8636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fr-FR" u="non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fr-FR"/>
          </a:p>
        </p:txBody>
      </p:sp>
      <p:pic>
        <p:nvPicPr>
          <p:cNvPr id="211971" name="Image 3" descr="Capture d’écran 2012-09-09 à 18.4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>
            <a:spLocks noChangeArrowheads="1"/>
          </p:cNvSpPr>
          <p:nvPr/>
        </p:nvSpPr>
        <p:spPr bwMode="auto">
          <a:xfrm>
            <a:off x="869950" y="4679950"/>
            <a:ext cx="4306888" cy="11874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u="none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 descr="Slide23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5"/>
          <p:cNvSpPr>
            <a:spLocks noChangeArrowheads="1"/>
          </p:cNvSpPr>
          <p:nvPr/>
        </p:nvSpPr>
        <p:spPr bwMode="auto">
          <a:xfrm>
            <a:off x="476250" y="1597025"/>
            <a:ext cx="8389938" cy="439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457200">
              <a:lnSpc>
                <a:spcPct val="130000"/>
              </a:lnSpc>
            </a:pPr>
            <a:r>
              <a:rPr lang="fr-FR" sz="1800" u="none">
                <a:solidFill>
                  <a:srgbClr val="000000"/>
                </a:solidFill>
              </a:rPr>
              <a:t>Mean follow-up of </a:t>
            </a:r>
            <a:r>
              <a:rPr lang="fr-FR" sz="1800" b="1" u="none">
                <a:solidFill>
                  <a:srgbClr val="000000"/>
                </a:solidFill>
              </a:rPr>
              <a:t>2 years</a:t>
            </a:r>
            <a:r>
              <a:rPr lang="fr-FR" sz="1800" u="none">
                <a:solidFill>
                  <a:srgbClr val="000000"/>
                </a:solidFill>
              </a:rPr>
              <a:t>, 4591 patients in the </a:t>
            </a:r>
            <a:r>
              <a:rPr lang="fr-FR" sz="1800" b="1" u="none">
                <a:solidFill>
                  <a:srgbClr val="800000"/>
                </a:solidFill>
              </a:rPr>
              <a:t>RE-LY trial </a:t>
            </a:r>
            <a:r>
              <a:rPr lang="fr-FR" sz="1800" u="none">
                <a:solidFill>
                  <a:srgbClr val="000000"/>
                </a:solidFill>
              </a:rPr>
              <a:t>had oral anticoagulant therapy interrupted at least once to have surgery or another invasive procedure. </a:t>
            </a:r>
          </a:p>
          <a:p>
            <a:pPr defTabSz="457200">
              <a:lnSpc>
                <a:spcPct val="130000"/>
              </a:lnSpc>
            </a:pPr>
            <a:endParaRPr lang="fr-FR" sz="1800" u="none">
              <a:solidFill>
                <a:srgbClr val="000000"/>
              </a:solidFill>
            </a:endParaRPr>
          </a:p>
          <a:p>
            <a:pPr defTabSz="457200">
              <a:lnSpc>
                <a:spcPct val="130000"/>
              </a:lnSpc>
            </a:pPr>
            <a:r>
              <a:rPr lang="fr-FR" sz="1800" b="1" u="none">
                <a:solidFill>
                  <a:srgbClr val="800000"/>
                </a:solidFill>
              </a:rPr>
              <a:t>This represented 24.7% of patients assigned to dab-110, 25.4% on dab-150 and 25.9% on warfarin. Mean age 72 y.o.</a:t>
            </a:r>
          </a:p>
          <a:p>
            <a:pPr defTabSz="457200">
              <a:lnSpc>
                <a:spcPct val="130000"/>
              </a:lnSpc>
            </a:pPr>
            <a:endParaRPr lang="fr-FR" sz="1800" u="none">
              <a:solidFill>
                <a:srgbClr val="000000"/>
              </a:solidFill>
            </a:endParaRPr>
          </a:p>
          <a:p>
            <a:pPr defTabSz="457200">
              <a:lnSpc>
                <a:spcPct val="130000"/>
              </a:lnSpc>
            </a:pPr>
            <a:r>
              <a:rPr lang="fr-FR" sz="1800" b="1" u="none">
                <a:solidFill>
                  <a:srgbClr val="000000"/>
                </a:solidFill>
              </a:rPr>
              <a:t>Most common surgeries and procedures: </a:t>
            </a:r>
          </a:p>
          <a:p>
            <a:pPr defTabSz="457200">
              <a:lnSpc>
                <a:spcPct val="130000"/>
              </a:lnSpc>
            </a:pPr>
            <a:r>
              <a:rPr lang="fr-FR" sz="1800" u="none">
                <a:solidFill>
                  <a:srgbClr val="000000"/>
                </a:solidFill>
              </a:rPr>
              <a:t>pacemaker or defibrillator insertion (10.3%), dental procedures (10.0%), diagnostic procedures (10.0%), cataract removal (9.3%), colonoscopy (8.6%) and joint replacement (6.2%), with other types of surgery each accounting for a smaller proportion of cases</a:t>
            </a:r>
          </a:p>
        </p:txBody>
      </p:sp>
      <p:pic>
        <p:nvPicPr>
          <p:cNvPr id="220162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3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76250"/>
            <a:ext cx="3459162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7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b="1">
                <a:solidFill>
                  <a:srgbClr val="7F0D12"/>
                </a:solidFill>
                <a:latin typeface="Arial" charset="0"/>
                <a:ea typeface="ＭＳ Ｐゴシック" charset="0"/>
                <a:cs typeface="ＭＳ Ｐゴシック" charset="0"/>
              </a:rPr>
              <a:t>Gestion périopératoire </a:t>
            </a:r>
            <a:br>
              <a:rPr lang="it-IT" b="1">
                <a:solidFill>
                  <a:srgbClr val="7F0D1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610600" cy="4114800"/>
          </a:xfrm>
        </p:spPr>
        <p:txBody>
          <a:bodyPr/>
          <a:lstStyle/>
          <a:p>
            <a:pPr eaLnBrk="1" hangingPunct="1">
              <a:spcAft>
                <a:spcPts val="1800"/>
              </a:spcAft>
              <a:buFontTx/>
              <a:buNone/>
            </a:pPr>
            <a:r>
              <a:rPr lang="fr-FR" sz="1600" b="1" u="sng">
                <a:latin typeface="Arial" charset="0"/>
                <a:ea typeface="ＭＳ Ｐゴシック" charset="0"/>
                <a:cs typeface="ＭＳ Ｐゴシック" charset="0"/>
              </a:rPr>
              <a:t>Firmes et produits (DCI):</a:t>
            </a:r>
            <a:r>
              <a:rPr lang="fr-FR" sz="1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fr-FR" sz="14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AstraZeneca (ximelagatran - ticagrelor</a:t>
            </a: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– Bayer (</a:t>
            </a:r>
            <a:r>
              <a:rPr lang="fr-FR" sz="14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rivaroxaban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 – </a:t>
            </a:r>
            <a:r>
              <a:rPr lang="fr-FR" sz="14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BMS (</a:t>
            </a:r>
            <a:r>
              <a:rPr lang="fr-FR" sz="1400" b="1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apixaban</a:t>
            </a:r>
            <a:r>
              <a:rPr lang="fr-FR" sz="14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) 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Boehringer-Ingelheim (</a:t>
            </a:r>
            <a:r>
              <a:rPr lang="fr-FR" sz="14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dabigatran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 </a:t>
            </a: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– Covidien (</a:t>
            </a:r>
            <a:r>
              <a:rPr lang="fr-FR" sz="1400" b="1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CPI</a:t>
            </a:r>
            <a:r>
              <a:rPr lang="fr-FR" sz="1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Daïchi Sankyo (</a:t>
            </a:r>
            <a:r>
              <a:rPr lang="fr-FR" sz="1400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edoxaban</a:t>
            </a: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) - 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GSK (fondaparinux</a:t>
            </a:r>
            <a:r>
              <a:rPr lang="fr-FR" sz="14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– nadroparine)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Lilly+Daichii Sankyo (prasugrel) - </a:t>
            </a:r>
            <a:r>
              <a:rPr lang="fr-FR" sz="14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Mitsubishi (argatroban) - 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Pfizer (daltéparine, </a:t>
            </a:r>
            <a:r>
              <a:rPr lang="fr-FR" sz="1400" b="1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apixaban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) 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Rovi (bémiparine) - </a:t>
            </a: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Sanofi-Aventis (énoxaparine, idrabiotaparinux, aspirine, clopidogrel)</a:t>
            </a:r>
          </a:p>
          <a:p>
            <a:pPr algn="ctr" eaLnBrk="1" hangingPunct="1">
              <a:spcAft>
                <a:spcPts val="600"/>
              </a:spcAft>
              <a:buFontTx/>
              <a:buNone/>
            </a:pPr>
            <a:endParaRPr lang="fr-FR" sz="1400">
              <a:solidFill>
                <a:srgbClr val="A90427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sz="1600" b="1" u="sng">
                <a:latin typeface="Arial" charset="0"/>
                <a:ea typeface="ＭＳ Ｐゴシック" charset="0"/>
                <a:cs typeface="ＭＳ Ｐゴシック" charset="0"/>
              </a:rPr>
              <a:t>Agences, sociétés savantes et EPST :</a:t>
            </a:r>
            <a:r>
              <a:rPr lang="fr-FR" sz="1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fr-FR" sz="1400">
              <a:solidFill>
                <a:srgbClr val="A90427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sz="14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ACCP : membre du panel pour les 9è Guidelines – SFAR : recos 2011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sz="140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EMA : efficacy working party (expert consultant)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sz="1400">
                <a:solidFill>
                  <a:srgbClr val="2D2D8A"/>
                </a:solidFill>
                <a:latin typeface="Arial" charset="0"/>
                <a:ea typeface="ＭＳ Ｐゴシック" charset="0"/>
                <a:cs typeface="ＭＳ Ｐゴシック" charset="0"/>
              </a:rPr>
              <a:t>INSERM : laboratoire de thrombose expérimentale (U765)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sz="1400">
              <a:solidFill>
                <a:srgbClr val="2D2D8A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None/>
            </a:pPr>
            <a:r>
              <a:rPr lang="fr-FR" sz="1600" b="1" u="sng">
                <a:latin typeface="Arial" charset="0"/>
                <a:ea typeface="ＭＳ Ｐゴシック" charset="0"/>
                <a:cs typeface="ＭＳ Ｐゴシック" charset="0"/>
              </a:rPr>
              <a:t>Diapositives – remerciements :</a:t>
            </a:r>
            <a:r>
              <a:rPr lang="fr-FR" sz="1600" b="1"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fr-FR" sz="1400">
                <a:latin typeface="Arial" charset="0"/>
                <a:ea typeface="ＭＳ Ｐゴシック" charset="0"/>
                <a:cs typeface="ＭＳ Ｐゴシック" charset="0"/>
              </a:rPr>
              <a:t>Pierre Albaladejo (Grenoble), Anne Godier (Paris), Ismael El Alamy (Paris), Philippe de Moerloose (Genève), Patrick Mismetti (St Etienne), Gilles Pernod (Grenoble), Nadia Rosencher (Paris), </a:t>
            </a:r>
          </a:p>
          <a:p>
            <a:pPr algn="ctr" eaLnBrk="1" hangingPunct="1">
              <a:buFontTx/>
              <a:buNone/>
            </a:pPr>
            <a:r>
              <a:rPr lang="fr-FR" sz="1400">
                <a:latin typeface="Arial" charset="0"/>
                <a:ea typeface="ＭＳ Ｐゴシック" charset="0"/>
                <a:cs typeface="ＭＳ Ｐゴシック" charset="0"/>
              </a:rPr>
              <a:t>Pierre Sié (Toulouse), </a:t>
            </a:r>
            <a:r>
              <a:rPr lang="fr-FR" sz="1400" u="sng">
                <a:latin typeface="Arial" charset="0"/>
                <a:ea typeface="ＭＳ Ｐゴシック" charset="0"/>
                <a:cs typeface="ＭＳ Ｐゴシック" charset="0"/>
              </a:rPr>
              <a:t>et</a:t>
            </a:r>
            <a:r>
              <a:rPr lang="fr-FR" sz="140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1400" b="1">
                <a:latin typeface="Arial" charset="0"/>
                <a:ea typeface="ＭＳ Ｐゴシック" charset="0"/>
                <a:cs typeface="ＭＳ Ｐゴシック" charset="0"/>
              </a:rPr>
              <a:t>Michel Meyer Samama (Paris)</a:t>
            </a:r>
            <a:endParaRPr lang="fr-FR" sz="1400" b="1">
              <a:solidFill>
                <a:srgbClr val="A9042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2" name="Rectangle 1027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fr-FR" sz="2400" b="1">
                <a:solidFill>
                  <a:srgbClr val="9D0903"/>
                </a:solidFill>
                <a:latin typeface="Arial" charset="0"/>
                <a:ea typeface="ＭＳ Ｐゴシック" charset="0"/>
                <a:cs typeface="ＭＳ Ｐゴシック" charset="0"/>
              </a:rPr>
              <a:t>Conflits d’intérêt - Diapos</a:t>
            </a:r>
            <a:endParaRPr lang="fr-FR" sz="2400" b="1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 SIE - GEHTCAM  </a:t>
            </a:r>
            <a:r>
              <a:rPr lang="fr-FR" dirty="0"/>
              <a:t>14/10/2011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685800"/>
          </a:xfrm>
          <a:solidFill>
            <a:schemeClr val="accent2"/>
          </a:solidFill>
        </p:spPr>
        <p:txBody>
          <a:bodyPr/>
          <a:lstStyle/>
          <a:p>
            <a:pPr eaLnBrk="1" hangingPunct="1">
              <a:defRPr/>
            </a:pPr>
            <a:r>
              <a:rPr lang="fr-FR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Quelle conduite à tenir dans les situations prévisibles suivantes, chez un sujet traité par un nouvel ACO: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152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fr-FR" sz="2400">
                <a:latin typeface="Arial" charset="0"/>
                <a:ea typeface="ＭＳ Ｐゴシック" charset="0"/>
              </a:rPr>
              <a:t>Chirurgie et actes invasifs programmés 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1800">
                <a:latin typeface="Arial" charset="0"/>
                <a:ea typeface="ＭＳ Ｐゴシック" charset="0"/>
              </a:rPr>
              <a:t>Trauma et chirurgie urgente ?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1800">
                <a:latin typeface="Arial" charset="0"/>
                <a:ea typeface="ＭＳ Ｐゴシック" charset="0"/>
              </a:rPr>
              <a:t>Relais par un anticoagulant parentéral (ex: voie orale indisponible) 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1800">
                <a:latin typeface="Arial" charset="0"/>
                <a:ea typeface="ＭＳ Ｐゴシック" charset="0"/>
              </a:rPr>
              <a:t>Hémorragie active 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fr-FR" sz="1800">
                <a:latin typeface="Arial" charset="0"/>
                <a:ea typeface="ＭＳ Ｐゴシック" charset="0"/>
              </a:rPr>
              <a:t>Surdosage (accidentel, volontaire ou criminel) ?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533400" y="2895600"/>
            <a:ext cx="4038600" cy="3232150"/>
          </a:xfrm>
          <a:prstGeom prst="rect">
            <a:avLst/>
          </a:prstGeom>
          <a:solidFill>
            <a:srgbClr val="E1F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u="none" smtClean="0">
                <a:solidFill>
                  <a:srgbClr val="000000"/>
                </a:solidFill>
              </a:rPr>
              <a:t>Antivitamines K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smtClean="0">
                <a:solidFill>
                  <a:srgbClr val="000000"/>
                </a:solidFill>
              </a:rPr>
              <a:t>Antidotes disponibles (CCP, vit K)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smtClean="0">
                <a:solidFill>
                  <a:srgbClr val="000000"/>
                </a:solidFill>
              </a:rPr>
              <a:t>Surveillance biologique simple (INR)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smtClean="0">
                <a:solidFill>
                  <a:srgbClr val="000000"/>
                </a:solidFill>
              </a:rPr>
              <a:t>Importante variabilité phamacocinétique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smtClean="0">
                <a:solidFill>
                  <a:srgbClr val="000000"/>
                </a:solidFill>
              </a:rPr>
              <a:t>Recommandations publiées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smtClean="0">
                <a:solidFill>
                  <a:srgbClr val="000000"/>
                </a:solidFill>
              </a:rPr>
              <a:t>Large expérience clinique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fr-FR" sz="1800" u="none" smtClean="0">
              <a:solidFill>
                <a:srgbClr val="000000"/>
              </a:solidFill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724400" y="2895600"/>
            <a:ext cx="4038600" cy="3232150"/>
          </a:xfrm>
          <a:prstGeom prst="rect">
            <a:avLst/>
          </a:prstGeom>
          <a:solidFill>
            <a:srgbClr val="CDFF9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fr-FR" u="none" dirty="0" smtClean="0">
                <a:solidFill>
                  <a:srgbClr val="000000"/>
                </a:solidFill>
              </a:rPr>
              <a:t>Nouveaux ACO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dirty="0" smtClean="0">
                <a:solidFill>
                  <a:srgbClr val="000000"/>
                </a:solidFill>
              </a:rPr>
              <a:t>Pas d</a:t>
            </a:r>
            <a:r>
              <a:rPr lang="ja-JP" altLang="fr-FR" sz="1800" u="none" dirty="0" smtClean="0">
                <a:solidFill>
                  <a:srgbClr val="000000"/>
                </a:solidFill>
              </a:rPr>
              <a:t>’</a:t>
            </a:r>
            <a:r>
              <a:rPr lang="fr-FR" altLang="ja-JP" sz="1800" u="none" dirty="0" smtClean="0">
                <a:solidFill>
                  <a:srgbClr val="000000"/>
                </a:solidFill>
              </a:rPr>
              <a:t>antidotes validés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dirty="0" smtClean="0">
                <a:solidFill>
                  <a:srgbClr val="000000"/>
                </a:solidFill>
              </a:rPr>
              <a:t>Pas de surveillance biologique simple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dirty="0" smtClean="0">
                <a:solidFill>
                  <a:srgbClr val="000000"/>
                </a:solidFill>
              </a:rPr>
              <a:t>Variabilité pharmacocinétique significative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dirty="0" smtClean="0">
                <a:solidFill>
                  <a:srgbClr val="000000"/>
                </a:solidFill>
              </a:rPr>
              <a:t>Pas de recommandations publiées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fr-FR" sz="1800" u="none" dirty="0" smtClean="0">
                <a:solidFill>
                  <a:srgbClr val="000000"/>
                </a:solidFill>
              </a:rPr>
              <a:t>Pas d</a:t>
            </a:r>
            <a:r>
              <a:rPr lang="ja-JP" altLang="fr-FR" sz="1800" u="none" dirty="0" smtClean="0">
                <a:solidFill>
                  <a:srgbClr val="000000"/>
                </a:solidFill>
              </a:rPr>
              <a:t>’</a:t>
            </a:r>
            <a:r>
              <a:rPr lang="fr-FR" altLang="ja-JP" sz="1800" u="none" dirty="0" smtClean="0">
                <a:solidFill>
                  <a:srgbClr val="000000"/>
                </a:solidFill>
              </a:rPr>
              <a:t>expérience clinique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fr-FR" sz="1800" u="none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 SIE - GEHTCAM  </a:t>
            </a:r>
            <a:r>
              <a:rPr lang="fr-FR" dirty="0"/>
              <a:t>14/10/2011</a:t>
            </a:r>
          </a:p>
        </p:txBody>
      </p:sp>
      <p:grpSp>
        <p:nvGrpSpPr>
          <p:cNvPr id="227330" name="Group 5"/>
          <p:cNvGrpSpPr>
            <a:grpSpLocks/>
          </p:cNvGrpSpPr>
          <p:nvPr/>
        </p:nvGrpSpPr>
        <p:grpSpPr bwMode="auto">
          <a:xfrm>
            <a:off x="762000" y="685800"/>
            <a:ext cx="7848600" cy="5181600"/>
            <a:chOff x="480" y="480"/>
            <a:chExt cx="4944" cy="3264"/>
          </a:xfrm>
        </p:grpSpPr>
        <p:pic>
          <p:nvPicPr>
            <p:cNvPr id="3789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" y="725"/>
              <a:ext cx="4202" cy="2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720" y="480"/>
              <a:ext cx="259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800" u="none">
                  <a:solidFill>
                    <a:srgbClr val="000000"/>
                  </a:solidFill>
                </a:rPr>
                <a:t>dabigatran 150 mg sd PTH (Bistro Ib)</a:t>
              </a:r>
            </a:p>
          </p:txBody>
        </p:sp>
        <p:sp>
          <p:nvSpPr>
            <p:cNvPr id="37896" name="Rectangle 8"/>
            <p:cNvSpPr>
              <a:spLocks noChangeArrowheads="1"/>
            </p:cNvSpPr>
            <p:nvPr/>
          </p:nvSpPr>
          <p:spPr bwMode="auto">
            <a:xfrm>
              <a:off x="960" y="3042"/>
              <a:ext cx="345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i="1" u="none">
                  <a:solidFill>
                    <a:srgbClr val="000000"/>
                  </a:solidFill>
                </a:rPr>
                <a:t>Stangier 2005</a:t>
              </a:r>
            </a:p>
            <a:p>
              <a:pPr>
                <a:defRPr/>
              </a:pPr>
              <a:endParaRPr lang="fr-FR" sz="1600" i="1" u="none">
                <a:solidFill>
                  <a:srgbClr val="000000"/>
                </a:solidFill>
              </a:endParaRPr>
            </a:p>
          </p:txBody>
        </p:sp>
        <p:sp>
          <p:nvSpPr>
            <p:cNvPr id="37897" name="Rectangle 9"/>
            <p:cNvSpPr>
              <a:spLocks noChangeArrowheads="1"/>
            </p:cNvSpPr>
            <p:nvPr/>
          </p:nvSpPr>
          <p:spPr bwMode="auto">
            <a:xfrm>
              <a:off x="480" y="3244"/>
              <a:ext cx="4944" cy="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1800" u="none">
                  <a:solidFill>
                    <a:srgbClr val="000000"/>
                  </a:solidFill>
                </a:rPr>
                <a:t>CV (%) de la concentration plasmatique de dabigatran, 12 h après 150 mg:  </a:t>
              </a:r>
            </a:p>
            <a:p>
              <a:pPr>
                <a:defRPr/>
              </a:pPr>
              <a:r>
                <a:rPr lang="fr-FR" sz="1800" u="none">
                  <a:solidFill>
                    <a:srgbClr val="000000"/>
                  </a:solidFill>
                </a:rPr>
                <a:t>PETRO-EX: 91 %, RELY: 81 % , BISTRO II: 87 %</a:t>
              </a:r>
            </a:p>
          </p:txBody>
        </p:sp>
        <p:sp>
          <p:nvSpPr>
            <p:cNvPr id="37898" name="Line 10"/>
            <p:cNvSpPr>
              <a:spLocks noChangeShapeType="1"/>
            </p:cNvSpPr>
            <p:nvPr/>
          </p:nvSpPr>
          <p:spPr bwMode="auto">
            <a:xfrm>
              <a:off x="576" y="3744"/>
              <a:ext cx="46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Image 4" descr="Image 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9088"/>
            <a:ext cx="4783138" cy="359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8" name="Image 6" descr="Image 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385445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79" name="Image 7" descr="Image 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0" name="Image 5" descr="Image 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3181350"/>
            <a:ext cx="45799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1" name="ZoneTexte 9"/>
          <p:cNvSpPr txBox="1">
            <a:spLocks noChangeArrowheads="1"/>
          </p:cNvSpPr>
          <p:nvPr/>
        </p:nvSpPr>
        <p:spPr bwMode="auto">
          <a:xfrm>
            <a:off x="5207000" y="1878013"/>
            <a:ext cx="259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u="none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Dabigatran </a:t>
            </a:r>
          </a:p>
          <a:p>
            <a:pPr eaLnBrk="1" hangingPunct="1"/>
            <a:r>
              <a:rPr lang="fr-FR" sz="2000" u="none">
                <a:solidFill>
                  <a:srgbClr val="000000"/>
                </a:solidFill>
                <a:ea typeface="ヒラギノ角ゴ Pro W3" charset="0"/>
                <a:cs typeface="ヒラギノ角ゴ Pro W3" charset="0"/>
              </a:rPr>
              <a:t>150 mg x1 PO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5" name="Image 4" descr="Image 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5" y="762000"/>
            <a:ext cx="22447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6" name="Image 5" descr="Image 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762000"/>
            <a:ext cx="2628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7" name="Image 6" descr="Image 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31750"/>
            <a:ext cx="4875212" cy="7302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8" name="Image 8" descr="Image 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1275"/>
            <a:ext cx="375443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29" name="Image 11" descr="Image 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71713"/>
            <a:ext cx="56991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Image 13" descr="Image 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81895" r="16298" b="5923"/>
          <a:stretch>
            <a:fillRect/>
          </a:stretch>
        </p:blipFill>
        <p:spPr bwMode="auto">
          <a:xfrm>
            <a:off x="2743200" y="5343525"/>
            <a:ext cx="6172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1" name="Image 15" descr="Image 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94" r="84468" b="1865"/>
          <a:stretch>
            <a:fillRect/>
          </a:stretch>
        </p:blipFill>
        <p:spPr bwMode="auto">
          <a:xfrm>
            <a:off x="0" y="5343525"/>
            <a:ext cx="137160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2" name="Image 18" descr="Image 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9144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3" name="ZoneTexte 20"/>
          <p:cNvSpPr txBox="1">
            <a:spLocks noChangeArrowheads="1"/>
          </p:cNvSpPr>
          <p:nvPr/>
        </p:nvSpPr>
        <p:spPr bwMode="auto">
          <a:xfrm>
            <a:off x="76200" y="2286000"/>
            <a:ext cx="2971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u="none">
                <a:solidFill>
                  <a:srgbClr val="000000"/>
                </a:solidFill>
              </a:rPr>
              <a:t>Rivaroxaban 10 mg x1 PO</a:t>
            </a:r>
          </a:p>
          <a:p>
            <a:pPr eaLnBrk="1" hangingPunct="1"/>
            <a:r>
              <a:rPr lang="fr-FR" sz="1800" u="none">
                <a:solidFill>
                  <a:srgbClr val="000000"/>
                </a:solidFill>
              </a:rPr>
              <a:t>One dose</a:t>
            </a:r>
          </a:p>
        </p:txBody>
      </p:sp>
      <p:pic>
        <p:nvPicPr>
          <p:cNvPr id="231434" name="Image 22" descr="Image 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6"/>
          <a:stretch>
            <a:fillRect/>
          </a:stretch>
        </p:blipFill>
        <p:spPr bwMode="auto">
          <a:xfrm>
            <a:off x="0" y="5554663"/>
            <a:ext cx="914400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5" name="Image 22" descr="Image 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95"/>
          <a:stretch>
            <a:fillRect/>
          </a:stretch>
        </p:blipFill>
        <p:spPr bwMode="auto">
          <a:xfrm>
            <a:off x="0" y="60198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GEHTCAM  14/10/2011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685800"/>
            <a:ext cx="4038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intrinséques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Fonctions physiologiques: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renale (dabigatran &gt; rivaroxaban &gt; apixaban),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hépatique (apixaban &gt; rivaroxaban &gt; dabigatran)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Age, sexe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Variables hématologiques: Ht, Albumine….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Poids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Race, polymorphismes génétiques?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sz="1800">
              <a:latin typeface="Arial" charset="0"/>
              <a:ea typeface="ＭＳ Ｐゴシック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685800"/>
            <a:ext cx="4038600" cy="2895600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extrinséque</a:t>
            </a:r>
          </a:p>
          <a:p>
            <a:pPr lvl="1" eaLnBrk="1" hangingPunct="1"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Inhibiteurs ou inducteurs d</a:t>
            </a:r>
            <a:r>
              <a:rPr lang="ja-JP" altLang="en-US" sz="1800">
                <a:latin typeface="Arial" charset="0"/>
                <a:ea typeface="ＭＳ Ｐゴシック" charset="0"/>
              </a:rPr>
              <a:t>’</a:t>
            </a:r>
            <a:r>
              <a:rPr lang="en-US" altLang="ja-JP" sz="1800">
                <a:latin typeface="Arial" charset="0"/>
                <a:ea typeface="ＭＳ Ｐゴシック" charset="0"/>
              </a:rPr>
              <a:t>enzymes intervenant dans l</a:t>
            </a:r>
            <a:r>
              <a:rPr lang="ja-JP" altLang="en-US" sz="1800">
                <a:latin typeface="Arial" charset="0"/>
                <a:ea typeface="ＭＳ Ｐゴシック" charset="0"/>
              </a:rPr>
              <a:t>’</a:t>
            </a:r>
            <a:r>
              <a:rPr lang="en-US" altLang="ja-JP" sz="1800">
                <a:latin typeface="Arial" charset="0"/>
                <a:ea typeface="ＭＳ Ｐゴシック" charset="0"/>
              </a:rPr>
              <a:t>absorption, la secretion ou le métabolisme du médicament (P-gp, Cyp 3A4, ….)</a:t>
            </a:r>
          </a:p>
          <a:p>
            <a:pPr lvl="1" eaLnBrk="1" hangingPunct="1">
              <a:defRPr/>
            </a:pPr>
            <a:r>
              <a:rPr lang="en-US" sz="1800">
                <a:latin typeface="Arial" charset="0"/>
                <a:ea typeface="ＭＳ Ｐゴシック" charset="0"/>
              </a:rPr>
              <a:t>différents selon le médicament</a:t>
            </a:r>
          </a:p>
        </p:txBody>
      </p:sp>
      <p:sp>
        <p:nvSpPr>
          <p:cNvPr id="22532" name="Rectangle 2"/>
          <p:cNvSpPr>
            <a:spLocks noChangeArrowheads="1"/>
          </p:cNvSpPr>
          <p:nvPr/>
        </p:nvSpPr>
        <p:spPr bwMode="auto">
          <a:xfrm>
            <a:off x="838200" y="228600"/>
            <a:ext cx="7467600" cy="3333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u="none">
                <a:solidFill>
                  <a:srgbClr val="FFFFFF"/>
                </a:solidFill>
              </a:rPr>
              <a:t>Facteurs prédictibles d’exposition au médicament 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4800600" y="4814888"/>
            <a:ext cx="4191000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u="none" smtClean="0">
                <a:solidFill>
                  <a:srgbClr val="000000"/>
                </a:solidFill>
              </a:rPr>
              <a:t>Mise en garde et précautions d</a:t>
            </a:r>
            <a:r>
              <a:rPr lang="ja-JP" altLang="en-US" sz="1800" u="none" smtClean="0">
                <a:solidFill>
                  <a:srgbClr val="000000"/>
                </a:solidFill>
              </a:rPr>
              <a:t>’</a:t>
            </a:r>
            <a:r>
              <a:rPr lang="en-US" altLang="ja-JP" sz="1800" u="none" smtClean="0">
                <a:solidFill>
                  <a:srgbClr val="000000"/>
                </a:solidFill>
              </a:rPr>
              <a:t>emploi</a:t>
            </a:r>
            <a:endParaRPr lang="en-US" sz="1800" u="none" smtClean="0">
              <a:solidFill>
                <a:srgbClr val="000000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57200" y="4529138"/>
            <a:ext cx="4114800" cy="1338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800" u="none" smtClean="0">
                <a:solidFill>
                  <a:srgbClr val="000000"/>
                </a:solidFill>
              </a:rPr>
              <a:t>Modélisation possible (PK des populations)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1800" u="none" smtClean="0">
                <a:solidFill>
                  <a:srgbClr val="000000"/>
                </a:solidFill>
              </a:rPr>
              <a:t>Adaptation aux populations </a:t>
            </a:r>
            <a:r>
              <a:rPr lang="ja-JP" altLang="en-US" sz="1800" u="none" smtClean="0">
                <a:solidFill>
                  <a:srgbClr val="000000"/>
                </a:solidFill>
              </a:rPr>
              <a:t>“</a:t>
            </a:r>
            <a:r>
              <a:rPr lang="en-US" altLang="ja-JP" sz="1800" u="none" smtClean="0">
                <a:solidFill>
                  <a:srgbClr val="000000"/>
                </a:solidFill>
              </a:rPr>
              <a:t>spéciales</a:t>
            </a:r>
            <a:r>
              <a:rPr lang="ja-JP" altLang="en-US" sz="1800" u="none" smtClean="0">
                <a:solidFill>
                  <a:srgbClr val="000000"/>
                </a:solidFill>
              </a:rPr>
              <a:t>”</a:t>
            </a:r>
            <a:r>
              <a:rPr lang="en-US" altLang="ja-JP" sz="1800" u="none" smtClean="0">
                <a:solidFill>
                  <a:srgbClr val="000000"/>
                </a:solidFill>
              </a:rPr>
              <a:t> si nécessaire</a:t>
            </a:r>
            <a:endParaRPr lang="en-US" sz="1800" u="none" smtClean="0">
              <a:solidFill>
                <a:srgbClr val="000000"/>
              </a:solidFill>
            </a:endParaRPr>
          </a:p>
        </p:txBody>
      </p:sp>
      <p:sp>
        <p:nvSpPr>
          <p:cNvPr id="22535" name="Rectangle 2"/>
          <p:cNvSpPr>
            <a:spLocks noChangeArrowheads="1"/>
          </p:cNvSpPr>
          <p:nvPr/>
        </p:nvSpPr>
        <p:spPr bwMode="auto">
          <a:xfrm>
            <a:off x="838200" y="6143625"/>
            <a:ext cx="7467600" cy="3333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2000" u="none">
                <a:solidFill>
                  <a:srgbClr val="FFFFFF"/>
                </a:solidFill>
              </a:rPr>
              <a:t>Niveau de complexité difficile pour l’application en routine </a:t>
            </a:r>
          </a:p>
        </p:txBody>
      </p:sp>
      <p:sp>
        <p:nvSpPr>
          <p:cNvPr id="22536" name="AutoShape 8"/>
          <p:cNvSpPr>
            <a:spLocks noChangeArrowheads="1"/>
          </p:cNvSpPr>
          <p:nvPr/>
        </p:nvSpPr>
        <p:spPr bwMode="auto">
          <a:xfrm>
            <a:off x="6705600" y="3124200"/>
            <a:ext cx="228600" cy="1447800"/>
          </a:xfrm>
          <a:prstGeom prst="downArrow">
            <a:avLst>
              <a:gd name="adj1" fmla="val 50000"/>
              <a:gd name="adj2" fmla="val 158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000" u="none">
              <a:solidFill>
                <a:srgbClr val="000000"/>
              </a:solidFill>
            </a:endParaRPr>
          </a:p>
        </p:txBody>
      </p:sp>
      <p:sp>
        <p:nvSpPr>
          <p:cNvPr id="22537" name="AutoShape 9"/>
          <p:cNvSpPr>
            <a:spLocks noChangeArrowheads="1"/>
          </p:cNvSpPr>
          <p:nvPr/>
        </p:nvSpPr>
        <p:spPr bwMode="auto">
          <a:xfrm>
            <a:off x="2590800" y="4191000"/>
            <a:ext cx="228600" cy="304800"/>
          </a:xfrm>
          <a:prstGeom prst="downArrow">
            <a:avLst>
              <a:gd name="adj1" fmla="val 50000"/>
              <a:gd name="adj2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000" u="non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 SIE GEHTCAM  </a:t>
            </a:r>
            <a:r>
              <a:rPr lang="fr-FR" dirty="0"/>
              <a:t>14/10/2011</a:t>
            </a:r>
          </a:p>
        </p:txBody>
      </p:sp>
      <p:sp>
        <p:nvSpPr>
          <p:cNvPr id="235522" name="Rectangle 3"/>
          <p:cNvSpPr>
            <a:spLocks noChangeArrowheads="1"/>
          </p:cNvSpPr>
          <p:nvPr/>
        </p:nvSpPr>
        <p:spPr bwMode="auto">
          <a:xfrm>
            <a:off x="1331913" y="917575"/>
            <a:ext cx="32400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2" action="ppaction://hlinkfile" tooltip="Ritonavir"/>
              </a:rPr>
              <a:t>ritonavir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3" action="ppaction://hlinkfile" tooltip="Indinavir"/>
              </a:rPr>
              <a:t>indinavir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4" action="ppaction://hlinkfile" tooltip="Nelfinavir"/>
              </a:rPr>
              <a:t>nelfinavir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5" action="ppaction://hlinkfile" tooltip="Erythromycin"/>
              </a:rPr>
              <a:t>Erythromycin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6" action="ppaction://hlinkfile" tooltip="Telithromycin"/>
              </a:rPr>
              <a:t>telithromycin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7" action="ppaction://hlinkfile" tooltip="Clarithromycin"/>
              </a:rPr>
              <a:t>clarithromycin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8" action="ppaction://hlinkfile" tooltip="Fluconazole"/>
              </a:rPr>
              <a:t>Fluconazole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9" action="ppaction://hlinkfile" tooltip="Ketoconazole"/>
              </a:rPr>
              <a:t>ketoconazole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10" action="ppaction://hlinkfile" tooltip="Itraconazole"/>
              </a:rPr>
              <a:t>itraconazole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1" action="ppaction://hlinkfile" tooltip="Nefazodone"/>
              </a:rPr>
              <a:t>nefazodone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2" action="ppaction://hlinkfile" tooltip="Bergamottin"/>
              </a:rPr>
              <a:t>bergamottin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3" action="ppaction://hlinkfile" tooltip="Quercetin"/>
              </a:rPr>
              <a:t>quercetin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4" action="ppaction://hlinkfile" tooltip="Aprepitant"/>
              </a:rPr>
              <a:t>aprepitant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5" action="ppaction://hlinkfile" tooltip="Verapamil"/>
              </a:rPr>
              <a:t>verapamil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6" action="ppaction://hlinkfile" tooltip="Chloramphenicol"/>
              </a:rPr>
              <a:t>chloramphenicol</a:t>
            </a:r>
            <a:endParaRPr lang="fr-FR" sz="1200" u="none" baseline="30000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endParaRPr lang="fr-FR" sz="1600" b="1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7" action="ppaction://hlinkfile" tooltip="Cimetidine"/>
              </a:rPr>
              <a:t>cimetidine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8" action="ppaction://hlinkfile" tooltip="Buprenorphine"/>
              </a:rPr>
              <a:t>buprenorphine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pPr>
              <a:tabLst>
                <a:tab pos="266700" algn="l"/>
              </a:tabLst>
            </a:pPr>
            <a:r>
              <a:rPr lang="fr-FR" sz="1200" u="none">
                <a:solidFill>
                  <a:srgbClr val="000000"/>
                </a:solidFill>
                <a:cs typeface="Arial" charset="0"/>
                <a:hlinkClick r:id="rId19" action="ppaction://hlinkfile" tooltip="Cafestol"/>
              </a:rPr>
              <a:t>cafestol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23" name="Rectangle 4"/>
          <p:cNvSpPr>
            <a:spLocks noChangeArrowheads="1"/>
          </p:cNvSpPr>
          <p:nvPr/>
        </p:nvSpPr>
        <p:spPr bwMode="auto">
          <a:xfrm>
            <a:off x="1331913" y="3581400"/>
            <a:ext cx="30241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0" action="ppaction://hlinkfile" tooltip="Amiodarone"/>
              </a:rPr>
              <a:t>amiodarone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1" action="ppaction://hlinkfile" tooltip="Ciprofloxacin"/>
              </a:rPr>
              <a:t>ciprofloxacin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2" action="ppaction://hlinkfile" tooltip="Ciclosporin"/>
              </a:rPr>
              <a:t>ciclosporin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3" action="ppaction://hlinkfile" tooltip="Diltiazem"/>
              </a:rPr>
              <a:t>diltiazem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4" action="ppaction://hlinkfile" tooltip="Imatinib"/>
              </a:rPr>
              <a:t>imatinib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5" action="ppaction://hlinkfile" tooltip="Echinacea"/>
              </a:rPr>
              <a:t>echinacea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6" action="ppaction://hlinkfile" tooltip="Enoxacin"/>
              </a:rPr>
              <a:t>enoxacin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7" action="ppaction://hlinkfile" tooltip="Ergotamine"/>
              </a:rPr>
              <a:t>ergotamine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8" action="ppaction://hlinkfile" tooltip="Metronidazole"/>
              </a:rPr>
              <a:t>metronidazole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29" action="ppaction://hlinkfile" tooltip="Mifepristone"/>
              </a:rPr>
              <a:t>mifepristone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0" action="ppaction://hlinkfile" tooltip="Norfloxacin"/>
              </a:rPr>
              <a:t>norfloxacin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1" action="ppaction://hlinkfile" tooltip="Tofisopam"/>
              </a:rPr>
              <a:t>tofisopam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 </a:t>
            </a: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2" action="ppaction://hlinkfile" tooltip="Delavirdine"/>
              </a:rPr>
              <a:t>delavirdine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33" action="ppaction://hlinkfile" tooltip="Efavirenz"/>
              </a:rPr>
              <a:t>efavirenz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34" action="ppaction://hlinkfile" tooltip="Nevirapine"/>
              </a:rPr>
              <a:t>nevirapine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5" action="ppaction://hlinkfile" tooltip="Gestodene"/>
              </a:rPr>
              <a:t>gestodene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6" action="ppaction://hlinkfile" tooltip="Protease inhibitor (pharmacology)"/>
              </a:rPr>
              <a:t>M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37" action="ppaction://hlinkfile" tooltip="Mibefradil"/>
              </a:rPr>
              <a:t>ibefradil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8" action="ppaction://hlinkfile" tooltip="Saquinavir"/>
              </a:rPr>
              <a:t>saquinavir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00"/>
                </a:solidFill>
                <a:cs typeface="Arial" charset="0"/>
                <a:hlinkClick r:id="rId39" action="ppaction://hlinkfile" tooltip="Fluoxetine"/>
              </a:rPr>
              <a:t>fluoxetine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/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40" action="ppaction://hlinkfile" tooltip="Norfluoxetine"/>
              </a:rPr>
              <a:t>norfluoxetine</a:t>
            </a:r>
            <a:r>
              <a:rPr lang="fr-FR" sz="1200" u="none">
                <a:solidFill>
                  <a:srgbClr val="000000"/>
                </a:solidFill>
                <a:cs typeface="Arial" charset="0"/>
              </a:rPr>
              <a:t>,  </a:t>
            </a:r>
            <a:r>
              <a:rPr lang="fr-FR" sz="1200" u="none">
                <a:solidFill>
                  <a:srgbClr val="000000"/>
                </a:solidFill>
                <a:cs typeface="Arial" charset="0"/>
                <a:hlinkClick r:id="rId41" action="ppaction://hlinkfile" tooltip="Fluvoxamine"/>
              </a:rPr>
              <a:t>fluvoxamine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24" name="Rectangle 25"/>
          <p:cNvSpPr>
            <a:spLocks noChangeArrowheads="1"/>
          </p:cNvSpPr>
          <p:nvPr/>
        </p:nvSpPr>
        <p:spPr bwMode="auto">
          <a:xfrm>
            <a:off x="739775" y="188913"/>
            <a:ext cx="3406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u="none">
                <a:solidFill>
                  <a:srgbClr val="0000FF"/>
                </a:solidFill>
                <a:latin typeface="Comic Sans MS" charset="0"/>
              </a:rPr>
              <a:t>CYP</a:t>
            </a:r>
            <a:r>
              <a:rPr lang="en-US" sz="2800" b="1" u="none">
                <a:solidFill>
                  <a:srgbClr val="0000FF"/>
                </a:solidFill>
                <a:latin typeface="Comic Sans MS" charset="0"/>
              </a:rPr>
              <a:t>3A4 inhibiteurs </a:t>
            </a:r>
            <a:endParaRPr lang="fr-FR" sz="2800" b="1" u="none">
              <a:solidFill>
                <a:srgbClr val="0000FF"/>
              </a:solidFill>
              <a:latin typeface="Comic Sans MS" charset="0"/>
            </a:endParaRPr>
          </a:p>
        </p:txBody>
      </p:sp>
      <p:sp>
        <p:nvSpPr>
          <p:cNvPr id="235525" name="Rectangle 6"/>
          <p:cNvSpPr>
            <a:spLocks noChangeArrowheads="1"/>
          </p:cNvSpPr>
          <p:nvPr/>
        </p:nvSpPr>
        <p:spPr bwMode="auto">
          <a:xfrm>
            <a:off x="34925" y="908050"/>
            <a:ext cx="98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u="none">
                <a:solidFill>
                  <a:srgbClr val="000000"/>
                </a:solidFill>
                <a:cs typeface="Arial" charset="0"/>
              </a:rPr>
              <a:t>fort/</a:t>
            </a:r>
          </a:p>
          <a:p>
            <a:r>
              <a:rPr lang="fr-FR" sz="1600" b="1" u="none">
                <a:solidFill>
                  <a:srgbClr val="000000"/>
                </a:solidFill>
                <a:cs typeface="Arial" charset="0"/>
              </a:rPr>
              <a:t>modéré</a:t>
            </a:r>
            <a:r>
              <a:rPr lang="fr-FR" sz="1600" u="none">
                <a:solidFill>
                  <a:srgbClr val="000000"/>
                </a:solidFill>
                <a:cs typeface="Arial" charset="0"/>
              </a:rPr>
              <a:t>:</a:t>
            </a:r>
            <a:endParaRPr lang="fr-FR" sz="1600" u="none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26" name="Rectangle 7"/>
          <p:cNvSpPr>
            <a:spLocks noChangeArrowheads="1"/>
          </p:cNvSpPr>
          <p:nvPr/>
        </p:nvSpPr>
        <p:spPr bwMode="auto">
          <a:xfrm>
            <a:off x="34925" y="2781300"/>
            <a:ext cx="7318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u="none">
                <a:solidFill>
                  <a:srgbClr val="000000"/>
                </a:solidFill>
                <a:cs typeface="Arial" charset="0"/>
              </a:rPr>
              <a:t>léger</a:t>
            </a:r>
            <a:r>
              <a:rPr lang="fr-FR" sz="1600" u="none">
                <a:solidFill>
                  <a:srgbClr val="000000"/>
                </a:solidFill>
                <a:cs typeface="Arial" charset="0"/>
              </a:rPr>
              <a:t>:</a:t>
            </a:r>
          </a:p>
        </p:txBody>
      </p:sp>
      <p:sp>
        <p:nvSpPr>
          <p:cNvPr id="235527" name="Rectangle 8"/>
          <p:cNvSpPr>
            <a:spLocks noChangeArrowheads="1"/>
          </p:cNvSpPr>
          <p:nvPr/>
        </p:nvSpPr>
        <p:spPr bwMode="auto">
          <a:xfrm>
            <a:off x="34925" y="3573463"/>
            <a:ext cx="1050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fr-FR" sz="1600" b="1" u="none">
                <a:solidFill>
                  <a:srgbClr val="000000"/>
                </a:solidFill>
                <a:cs typeface="Arial" charset="0"/>
              </a:rPr>
              <a:t>inconnu:</a:t>
            </a:r>
            <a:endParaRPr lang="fr-FR" sz="16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28" name="Rectangle 3"/>
          <p:cNvSpPr>
            <a:spLocks noChangeArrowheads="1"/>
          </p:cNvSpPr>
          <p:nvPr/>
        </p:nvSpPr>
        <p:spPr bwMode="auto">
          <a:xfrm>
            <a:off x="5435600" y="1196975"/>
            <a:ext cx="35290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200" u="none">
                <a:solidFill>
                  <a:srgbClr val="000000"/>
                </a:solidFill>
                <a:cs typeface="Arial" charset="0"/>
              </a:rPr>
              <a:t/>
            </a:r>
            <a:br>
              <a:rPr lang="fr-FR" sz="1200" u="none">
                <a:solidFill>
                  <a:srgbClr val="000000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quinidine,propafénone, dronedarone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atorvastatine, simvastatine, lovastatin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diltiazem, verapamil, nicardipine, bepridil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celiprolol, talinolol, carvedilol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digoxine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amprenavir, saquinavir, 	</a:t>
            </a:r>
          </a:p>
          <a:p>
            <a:r>
              <a:rPr lang="fr-FR" sz="1200" u="none">
                <a:solidFill>
                  <a:srgbClr val="0000FF"/>
                </a:solidFill>
                <a:cs typeface="Arial" charset="0"/>
              </a:rPr>
              <a:t>indinavir, nelfinavir, ritonavir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cyclosporine, tacrolimus</a:t>
            </a:r>
            <a:endParaRPr lang="fr-FR" sz="1200" b="1" u="none">
              <a:solidFill>
                <a:srgbClr val="0000FF"/>
              </a:solidFill>
              <a:cs typeface="Arial" charset="0"/>
            </a:endParaRPr>
          </a:p>
          <a:p>
            <a:r>
              <a:rPr lang="fr-FR" sz="1200" u="none">
                <a:solidFill>
                  <a:srgbClr val="0000FF"/>
                </a:solidFill>
                <a:cs typeface="Arial" charset="0"/>
              </a:rPr>
              <a:t>sirolimus, prednisolone, dexaméthasone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terfenadine,fexofenadine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cimétidine, ranitidine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erythromycine, rapamycine 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levoxacine, sparfloxacine, 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anthracyclines, taxanes….</a:t>
            </a:r>
            <a:br>
              <a:rPr lang="fr-FR" sz="1200" u="none">
                <a:solidFill>
                  <a:srgbClr val="0000FF"/>
                </a:solidFill>
                <a:cs typeface="Arial" charset="0"/>
              </a:rPr>
            </a:br>
            <a:r>
              <a:rPr lang="fr-FR" sz="1200" u="none">
                <a:solidFill>
                  <a:srgbClr val="0000FF"/>
                </a:solidFill>
                <a:cs typeface="Arial" charset="0"/>
              </a:rPr>
              <a:t>loperamide, domperidone,phenytoine, morphine</a:t>
            </a:r>
          </a:p>
        </p:txBody>
      </p:sp>
      <p:sp>
        <p:nvSpPr>
          <p:cNvPr id="235529" name="Text Box 6"/>
          <p:cNvSpPr txBox="1">
            <a:spLocks noChangeArrowheads="1"/>
          </p:cNvSpPr>
          <p:nvPr/>
        </p:nvSpPr>
        <p:spPr bwMode="auto">
          <a:xfrm>
            <a:off x="6083300" y="9810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u="none">
                <a:solidFill>
                  <a:srgbClr val="000000"/>
                </a:solidFill>
                <a:cs typeface="Arial" charset="0"/>
              </a:rPr>
              <a:t>P-gp substrats </a:t>
            </a:r>
          </a:p>
        </p:txBody>
      </p:sp>
      <p:sp>
        <p:nvSpPr>
          <p:cNvPr id="235530" name="Rectangle 2"/>
          <p:cNvSpPr>
            <a:spLocks noChangeArrowheads="1"/>
          </p:cNvSpPr>
          <p:nvPr/>
        </p:nvSpPr>
        <p:spPr bwMode="auto">
          <a:xfrm>
            <a:off x="5435600" y="4797425"/>
            <a:ext cx="23352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Quinidine</a:t>
            </a:r>
          </a:p>
          <a:p>
            <a:pPr eaLnBrk="0" hangingPunct="0"/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Verapamil</a:t>
            </a:r>
          </a:p>
          <a:p>
            <a:pPr eaLnBrk="0" hangingPunct="0"/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Amiodarone</a:t>
            </a:r>
            <a:br>
              <a:rPr lang="fr-FR" sz="1200" b="1" u="none">
                <a:solidFill>
                  <a:srgbClr val="0000FF"/>
                </a:solidFill>
                <a:cs typeface="Arial" charset="0"/>
              </a:rPr>
            </a:br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Erythromycine</a:t>
            </a:r>
          </a:p>
          <a:p>
            <a:pPr eaLnBrk="0" hangingPunct="0"/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Clarythromycine</a:t>
            </a:r>
          </a:p>
          <a:p>
            <a:pPr eaLnBrk="0" hangingPunct="0"/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ketoconazole</a:t>
            </a:r>
          </a:p>
          <a:p>
            <a:pPr eaLnBrk="0" hangingPunct="0"/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itraconazole</a:t>
            </a:r>
            <a:br>
              <a:rPr lang="fr-FR" sz="1200" b="1" u="none">
                <a:solidFill>
                  <a:srgbClr val="0000FF"/>
                </a:solidFill>
                <a:cs typeface="Arial" charset="0"/>
              </a:rPr>
            </a:br>
            <a:r>
              <a:rPr lang="fr-FR" sz="1200" b="1" u="none">
                <a:solidFill>
                  <a:srgbClr val="0000FF"/>
                </a:solidFill>
                <a:cs typeface="Arial" charset="0"/>
              </a:rPr>
              <a:t>ritonavir</a:t>
            </a:r>
            <a:endParaRPr lang="fr-FR" sz="1200" u="none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5531" name="Text Box 7"/>
          <p:cNvSpPr txBox="1">
            <a:spLocks noChangeArrowheads="1"/>
          </p:cNvSpPr>
          <p:nvPr/>
        </p:nvSpPr>
        <p:spPr bwMode="auto">
          <a:xfrm>
            <a:off x="6083300" y="4443413"/>
            <a:ext cx="1941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b="1" u="none">
                <a:solidFill>
                  <a:srgbClr val="000000"/>
                </a:solidFill>
                <a:cs typeface="Arial" charset="0"/>
              </a:rPr>
              <a:t>P-gp inhibiteurs </a:t>
            </a:r>
          </a:p>
        </p:txBody>
      </p:sp>
      <p:sp>
        <p:nvSpPr>
          <p:cNvPr id="235532" name="Rectangle 25"/>
          <p:cNvSpPr>
            <a:spLocks noChangeArrowheads="1"/>
          </p:cNvSpPr>
          <p:nvPr/>
        </p:nvSpPr>
        <p:spPr bwMode="auto">
          <a:xfrm>
            <a:off x="5457825" y="188913"/>
            <a:ext cx="2947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u="none">
                <a:solidFill>
                  <a:srgbClr val="0000FF"/>
                </a:solidFill>
                <a:latin typeface="Comic Sans MS" charset="0"/>
              </a:rPr>
              <a:t>P-gp inhibiteurs </a:t>
            </a:r>
            <a:endParaRPr lang="fr-FR" sz="2800" b="1" u="none">
              <a:solidFill>
                <a:srgbClr val="0000FF"/>
              </a:solidFill>
              <a:latin typeface="Comic Sans MS" charset="0"/>
            </a:endParaRPr>
          </a:p>
        </p:txBody>
      </p:sp>
      <p:grpSp>
        <p:nvGrpSpPr>
          <p:cNvPr id="2" name="Groupe 14"/>
          <p:cNvGrpSpPr>
            <a:grpSpLocks/>
          </p:cNvGrpSpPr>
          <p:nvPr/>
        </p:nvGrpSpPr>
        <p:grpSpPr bwMode="auto">
          <a:xfrm>
            <a:off x="381000" y="4267200"/>
            <a:ext cx="4848225" cy="1439863"/>
            <a:chOff x="1538063" y="1315060"/>
            <a:chExt cx="6234177" cy="1440160"/>
          </a:xfrm>
        </p:grpSpPr>
        <p:sp>
          <p:nvSpPr>
            <p:cNvPr id="16" name="Rectangle 15"/>
            <p:cNvSpPr/>
            <p:nvPr/>
          </p:nvSpPr>
          <p:spPr>
            <a:xfrm>
              <a:off x="1538063" y="1315060"/>
              <a:ext cx="6201516" cy="144016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800" u="none">
                <a:solidFill>
                  <a:prstClr val="white"/>
                </a:solidFill>
              </a:endParaRPr>
            </a:p>
          </p:txBody>
        </p:sp>
        <p:sp>
          <p:nvSpPr>
            <p:cNvPr id="235536" name="Text Box 33"/>
            <p:cNvSpPr txBox="1">
              <a:spLocks noChangeArrowheads="1"/>
            </p:cNvSpPr>
            <p:nvPr/>
          </p:nvSpPr>
          <p:spPr bwMode="auto">
            <a:xfrm>
              <a:off x="1886987" y="1340465"/>
              <a:ext cx="5885253" cy="83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2000" b="1" u="none">
                  <a:solidFill>
                    <a:srgbClr val="000000"/>
                  </a:solidFill>
                  <a:cs typeface="Arial" charset="0"/>
                </a:rPr>
                <a:t>40</a:t>
              </a:r>
              <a:r>
                <a:rPr lang="fr-FR" sz="1800" u="none">
                  <a:solidFill>
                    <a:srgbClr val="000000"/>
                  </a:solidFill>
                  <a:cs typeface="Arial" charset="0"/>
                </a:rPr>
                <a:t> % de population cible &gt;75 ans</a:t>
              </a:r>
            </a:p>
            <a:p>
              <a:pPr algn="ctr" eaLnBrk="1" hangingPunct="1"/>
              <a:endParaRPr lang="fr-FR" sz="800" u="none">
                <a:solidFill>
                  <a:srgbClr val="000000"/>
                </a:solidFill>
                <a:cs typeface="Arial" charset="0"/>
              </a:endParaRPr>
            </a:p>
            <a:p>
              <a:pPr algn="ctr" eaLnBrk="1" hangingPunct="1"/>
              <a:r>
                <a:rPr lang="fr-FR" sz="1800" u="none">
                  <a:solidFill>
                    <a:srgbClr val="000000"/>
                  </a:solidFill>
                  <a:cs typeface="Arial" charset="0"/>
                  <a:sym typeface="Wingdings" charset="0"/>
                </a:rPr>
                <a:t> au moins </a:t>
              </a:r>
              <a:r>
                <a:rPr lang="fr-FR" sz="2000" b="1" u="none">
                  <a:solidFill>
                    <a:srgbClr val="000000"/>
                  </a:solidFill>
                  <a:cs typeface="Arial" charset="0"/>
                  <a:sym typeface="Wingdings" charset="0"/>
                </a:rPr>
                <a:t>1</a:t>
              </a:r>
              <a:r>
                <a:rPr lang="fr-FR" sz="1800" u="none">
                  <a:solidFill>
                    <a:srgbClr val="000000"/>
                  </a:solidFill>
                  <a:cs typeface="Arial" charset="0"/>
                  <a:sym typeface="Wingdings" charset="0"/>
                </a:rPr>
                <a:t> P-gp ou CYP3A4 inhibiteurs</a:t>
              </a:r>
              <a:endParaRPr lang="fr-FR" sz="1800" u="none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35537" name="ZoneTexte 27"/>
            <p:cNvSpPr txBox="1">
              <a:spLocks noChangeArrowheads="1"/>
            </p:cNvSpPr>
            <p:nvPr/>
          </p:nvSpPr>
          <p:spPr bwMode="auto">
            <a:xfrm>
              <a:off x="3049007" y="2394783"/>
              <a:ext cx="4557756" cy="30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400" u="none">
                  <a:solidFill>
                    <a:srgbClr val="000000"/>
                  </a:solidFill>
                  <a:cs typeface="Arial" charset="0"/>
                </a:rPr>
                <a:t>Jungbauer et al. J Thromb Haemost 2010.</a:t>
              </a:r>
            </a:p>
          </p:txBody>
        </p:sp>
      </p:grpSp>
      <p:sp>
        <p:nvSpPr>
          <p:cNvPr id="76817" name="Text Box 17"/>
          <p:cNvSpPr txBox="1">
            <a:spLocks noChangeArrowheads="1"/>
          </p:cNvSpPr>
          <p:nvPr/>
        </p:nvSpPr>
        <p:spPr bwMode="auto">
          <a:xfrm>
            <a:off x="7696200" y="6400800"/>
            <a:ext cx="1371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u="none">
                <a:solidFill>
                  <a:srgbClr val="000000"/>
                </a:solidFill>
              </a:rPr>
              <a:t>Mismetti P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1040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54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19400"/>
            <a:ext cx="702627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6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850900"/>
          </a:xfrm>
          <a:ln>
            <a:solidFill>
              <a:schemeClr val="hlink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3200" b="1">
                <a:latin typeface="Arial" charset="0"/>
              </a:rPr>
              <a:t> Which tests should be performed?</a:t>
            </a:r>
          </a:p>
        </p:txBody>
      </p:sp>
      <p:sp>
        <p:nvSpPr>
          <p:cNvPr id="238594" name="Rectangle 3"/>
          <p:cNvSpPr>
            <a:spLocks noGrp="1"/>
          </p:cNvSpPr>
          <p:nvPr>
            <p:ph type="body" idx="1"/>
          </p:nvPr>
        </p:nvSpPr>
        <p:spPr>
          <a:xfrm>
            <a:off x="1214438" y="1500188"/>
            <a:ext cx="6380162" cy="42338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latin typeface="Arial" charset="0"/>
              </a:rPr>
              <a:t>Rivaroxaban</a:t>
            </a:r>
          </a:p>
          <a:p>
            <a:pPr eaLnBrk="1" hangingPunct="1">
              <a:buFont typeface="Arial" charset="0"/>
              <a:buNone/>
            </a:pPr>
            <a:r>
              <a:rPr lang="en-US" sz="2400">
                <a:latin typeface="Arial" charset="0"/>
              </a:rPr>
              <a:t>    </a:t>
            </a:r>
            <a:r>
              <a:rPr lang="en-US" sz="2400">
                <a:solidFill>
                  <a:srgbClr val="800000"/>
                </a:solidFill>
                <a:latin typeface="Arial" charset="0"/>
              </a:rPr>
              <a:t>- </a:t>
            </a:r>
            <a:r>
              <a:rPr lang="en-US" sz="2400" b="1">
                <a:solidFill>
                  <a:srgbClr val="800000"/>
                </a:solidFill>
                <a:latin typeface="Arial" charset="0"/>
              </a:rPr>
              <a:t>anti-FXa activity test of choice</a:t>
            </a:r>
          </a:p>
          <a:p>
            <a:pPr eaLnBrk="1" hangingPunct="1">
              <a:buFont typeface="Arial" charset="0"/>
              <a:buNone/>
            </a:pPr>
            <a:r>
              <a:rPr lang="en-US" sz="2400">
                <a:latin typeface="Arial" charset="0"/>
              </a:rPr>
              <a:t>    - PT and aPTT modified according</a:t>
            </a:r>
          </a:p>
          <a:p>
            <a:pPr eaLnBrk="1" hangingPunct="1">
              <a:buFont typeface="Arial" charset="0"/>
              <a:buNone/>
            </a:pPr>
            <a:r>
              <a:rPr lang="en-US" sz="2400">
                <a:latin typeface="Arial" charset="0"/>
              </a:rPr>
              <a:t>      to the reagent (PT more sensitive)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0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latin typeface="Arial" charset="0"/>
              </a:rPr>
              <a:t>Apixaban</a:t>
            </a:r>
            <a:r>
              <a:rPr lang="en-US" sz="2400">
                <a:latin typeface="Arial" charset="0"/>
              </a:rPr>
              <a:t>, idem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00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latin typeface="Arial" charset="0"/>
              </a:rPr>
              <a:t>Dabigatran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>
                <a:latin typeface="Arial" charset="0"/>
              </a:rPr>
              <a:t>   - Ecarin clotting time, </a:t>
            </a:r>
            <a:r>
              <a:rPr lang="en-US" sz="2400" b="1">
                <a:solidFill>
                  <a:srgbClr val="800000"/>
                </a:solidFill>
                <a:latin typeface="Arial" charset="0"/>
              </a:rPr>
              <a:t>Haemoclot</a:t>
            </a:r>
            <a:r>
              <a:rPr lang="en-US" sz="2400">
                <a:latin typeface="Arial" charset="0"/>
              </a:rPr>
              <a:t> or anti-IIa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>
                <a:latin typeface="Arial" charset="0"/>
              </a:rPr>
              <a:t>   - PT, aPTT and TT modified according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2400">
                <a:latin typeface="Arial" charset="0"/>
              </a:rPr>
              <a:t>     to the reagent (aPTT more sensitive)</a:t>
            </a:r>
          </a:p>
        </p:txBody>
      </p:sp>
      <p:sp>
        <p:nvSpPr>
          <p:cNvPr id="238595" name="Text Box 4"/>
          <p:cNvSpPr txBox="1">
            <a:spLocks noChangeArrowheads="1"/>
          </p:cNvSpPr>
          <p:nvPr/>
        </p:nvSpPr>
        <p:spPr bwMode="auto">
          <a:xfrm>
            <a:off x="2066925" y="5949950"/>
            <a:ext cx="6321425" cy="3698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2F4D71">
                <a:alpha val="74997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sz="1800" u="none">
                <a:solidFill>
                  <a:srgbClr val="800000"/>
                </a:solidFill>
              </a:rPr>
              <a:t>MM Samama et al. </a:t>
            </a:r>
            <a:r>
              <a:rPr lang="fr-CH" sz="1800" i="1" u="none">
                <a:solidFill>
                  <a:srgbClr val="800000"/>
                </a:solidFill>
              </a:rPr>
              <a:t>Clin Chem Lab Med</a:t>
            </a:r>
            <a:r>
              <a:rPr lang="fr-CH" sz="1800" u="none">
                <a:solidFill>
                  <a:srgbClr val="800000"/>
                </a:solidFill>
              </a:rPr>
              <a:t> 2011;49:761</a:t>
            </a:r>
            <a:endParaRPr lang="fr-FR" sz="1800" u="none">
              <a:solidFill>
                <a:srgbClr val="8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P SIE GEHTCAM  </a:t>
            </a:r>
            <a:r>
              <a:rPr lang="fr-FR" dirty="0"/>
              <a:t>14/10/2011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fr-FR" sz="1800" b="1">
                <a:solidFill>
                  <a:srgbClr val="800000"/>
                </a:solidFill>
                <a:latin typeface="Arial" charset="0"/>
                <a:ea typeface="ＭＳ Ｐゴシック" charset="0"/>
              </a:rPr>
              <a:t>Effet d’</a:t>
            </a:r>
            <a:r>
              <a:rPr lang="fr-FR" altLang="ja-JP" sz="1800" b="1">
                <a:solidFill>
                  <a:srgbClr val="800000"/>
                </a:solidFill>
                <a:latin typeface="Arial" charset="0"/>
                <a:ea typeface="ＭＳ Ｐゴシック" charset="0"/>
              </a:rPr>
              <a:t>un concentré de complexe prothrombinique (PPSB), Cofact</a:t>
            </a:r>
            <a:r>
              <a:rPr lang="en-US" altLang="ja-JP" sz="1800" b="1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® 50 U/kg, sur la r</a:t>
            </a:r>
            <a:r>
              <a:rPr lang="fr-FR" altLang="ja-JP" sz="1800" b="1">
                <a:solidFill>
                  <a:srgbClr val="800000"/>
                </a:solidFill>
                <a:latin typeface="Arial" charset="0"/>
                <a:ea typeface="ＭＳ Ｐゴシック" charset="0"/>
              </a:rPr>
              <a:t>éversion </a:t>
            </a:r>
            <a:r>
              <a:rPr lang="fr-FR" altLang="ja-JP" sz="1800" b="1" i="1">
                <a:solidFill>
                  <a:srgbClr val="800000"/>
                </a:solidFill>
                <a:latin typeface="Arial" charset="0"/>
                <a:ea typeface="ＭＳ Ｐゴシック" charset="0"/>
              </a:rPr>
              <a:t>in vivo</a:t>
            </a:r>
            <a:r>
              <a:rPr lang="fr-FR" altLang="ja-JP" sz="1800" b="1">
                <a:solidFill>
                  <a:srgbClr val="800000"/>
                </a:solidFill>
                <a:latin typeface="Arial" charset="0"/>
                <a:ea typeface="ＭＳ Ｐゴシック" charset="0"/>
              </a:rPr>
              <a:t> de rivaroxaban et dabigatran. 					Etude croisée chez 12 volontaires sains</a:t>
            </a:r>
            <a:r>
              <a:rPr lang="fr-FR" altLang="ja-JP" sz="1800">
                <a:latin typeface="Arial" charset="0"/>
                <a:ea typeface="ＭＳ Ｐゴシック" charset="0"/>
              </a:rPr>
              <a:t>.</a:t>
            </a:r>
            <a:endParaRPr lang="fr-FR" sz="1800">
              <a:latin typeface="Arial" charset="0"/>
              <a:ea typeface="ＭＳ Ｐゴシック" charset="0"/>
            </a:endParaRP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0"/>
            <a:ext cx="4800600" cy="41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46238"/>
            <a:ext cx="2457450" cy="391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pic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57200" y="1371600"/>
            <a:ext cx="312420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fr-FR" sz="1800" u="none">
              <a:solidFill>
                <a:srgbClr val="000000"/>
              </a:solidFill>
            </a:endParaRP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3810000" y="1371600"/>
            <a:ext cx="5029200" cy="441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000" u="none">
              <a:solidFill>
                <a:srgbClr val="000000"/>
              </a:solidFill>
            </a:endParaRP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4724400" y="990600"/>
            <a:ext cx="31242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u="none">
                <a:solidFill>
                  <a:srgbClr val="000000"/>
                </a:solidFill>
              </a:rPr>
              <a:t>Dabigatran (150 mg bid) 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457200" y="990600"/>
            <a:ext cx="3200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800" u="none">
                <a:solidFill>
                  <a:srgbClr val="000000"/>
                </a:solidFill>
              </a:rPr>
              <a:t>Rivaroxaban (20 mg bid) 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381000" y="5805488"/>
            <a:ext cx="71628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800" i="1" u="none">
                <a:solidFill>
                  <a:srgbClr val="000000"/>
                </a:solidFill>
              </a:rPr>
              <a:t>Eerenberg et al. Circulation 2011; 124: 1573	-1579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itre 1"/>
          <p:cNvSpPr>
            <a:spLocks noGrp="1"/>
          </p:cNvSpPr>
          <p:nvPr>
            <p:ph type="title"/>
          </p:nvPr>
        </p:nvSpPr>
        <p:spPr>
          <a:xfrm>
            <a:off x="683568" y="1268760"/>
            <a:ext cx="7772400" cy="1143000"/>
          </a:xfrm>
        </p:spPr>
        <p:txBody>
          <a:bodyPr/>
          <a:lstStyle/>
          <a:p>
            <a:r>
              <a:rPr lang="fr-FR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Madame X </a:t>
            </a:r>
          </a:p>
        </p:txBody>
      </p:sp>
      <p:sp>
        <p:nvSpPr>
          <p:cNvPr id="214018" name="Espace réservé du contenu 2"/>
          <p:cNvSpPr>
            <a:spLocks noGrp="1"/>
          </p:cNvSpPr>
          <p:nvPr>
            <p:ph idx="1"/>
          </p:nvPr>
        </p:nvSpPr>
        <p:spPr>
          <a:xfrm>
            <a:off x="683568" y="2276872"/>
            <a:ext cx="7772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72 ans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HTA</a:t>
            </a:r>
          </a:p>
          <a:p>
            <a:pPr>
              <a:lnSpc>
                <a:spcPct val="150000"/>
              </a:lnSpc>
            </a:pPr>
            <a:r>
              <a:rPr lang="fr-FR" sz="2400" dirty="0">
                <a:latin typeface="Arial" charset="0"/>
                <a:ea typeface="ＭＳ Ｐゴシック" charset="0"/>
                <a:cs typeface="ＭＳ Ｐゴシック" charset="0"/>
              </a:rPr>
              <a:t>clairance de la créatinine : 50 ml/min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prothèse totale de hanche</a:t>
            </a:r>
          </a:p>
        </p:txBody>
      </p:sp>
      <p:pic>
        <p:nvPicPr>
          <p:cNvPr id="21401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3995738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4020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04813"/>
            <a:ext cx="3563938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5013325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6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6084888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1667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725"/>
            <a:ext cx="9144000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Rectangle 5"/>
          <p:cNvSpPr>
            <a:spLocks noChangeArrowheads="1"/>
          </p:cNvSpPr>
          <p:nvPr/>
        </p:nvSpPr>
        <p:spPr bwMode="auto">
          <a:xfrm>
            <a:off x="4548188" y="1341438"/>
            <a:ext cx="4572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b="1" u="none">
                <a:solidFill>
                  <a:srgbClr val="000000"/>
                </a:solidFill>
              </a:rPr>
              <a:t> </a:t>
            </a:r>
            <a:r>
              <a:rPr lang="fr-FR" sz="1600" b="1" u="none">
                <a:solidFill>
                  <a:srgbClr val="FF0000"/>
                </a:solidFill>
              </a:rPr>
              <a:t>rFVIIa and PCC </a:t>
            </a:r>
            <a:r>
              <a:rPr lang="fr-FR" sz="1600" u="none">
                <a:solidFill>
                  <a:srgbClr val="FF0000"/>
                </a:solidFill>
              </a:rPr>
              <a:t>partially improved laboratory</a:t>
            </a:r>
          </a:p>
          <a:p>
            <a:pPr eaLnBrk="0" hangingPunct="0"/>
            <a:r>
              <a:rPr lang="fr-FR" sz="1600" u="none">
                <a:solidFill>
                  <a:srgbClr val="FF0000"/>
                </a:solidFill>
              </a:rPr>
              <a:t>parameters, </a:t>
            </a:r>
            <a:r>
              <a:rPr lang="fr-FR" sz="1600" b="1" u="none">
                <a:solidFill>
                  <a:srgbClr val="FF0000"/>
                </a:solidFill>
              </a:rPr>
              <a:t>but did not reverse rivaroxaban induced-bleeding</a:t>
            </a:r>
            <a:endParaRPr lang="fr-FR" sz="1600" b="1">
              <a:solidFill>
                <a:srgbClr val="FF0000"/>
              </a:solidFill>
            </a:endParaRPr>
          </a:p>
        </p:txBody>
      </p:sp>
      <p:sp>
        <p:nvSpPr>
          <p:cNvPr id="241669" name="Rectangle 1"/>
          <p:cNvSpPr>
            <a:spLocks noChangeArrowheads="1"/>
          </p:cNvSpPr>
          <p:nvPr/>
        </p:nvSpPr>
        <p:spPr bwMode="auto">
          <a:xfrm>
            <a:off x="5724525" y="188913"/>
            <a:ext cx="5381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fr-FR" sz="1400" b="1" u="none"/>
              <a:t>Anesthesiology. 2012;116:94–102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25" y="12700"/>
            <a:ext cx="5075238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0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4813"/>
            <a:ext cx="25733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1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563" y="1341438"/>
            <a:ext cx="43894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2" name="Rectangle 5"/>
          <p:cNvSpPr>
            <a:spLocks noChangeArrowheads="1"/>
          </p:cNvSpPr>
          <p:nvPr/>
        </p:nvSpPr>
        <p:spPr bwMode="auto">
          <a:xfrm>
            <a:off x="107950" y="1484313"/>
            <a:ext cx="4572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0" hangingPunct="0"/>
            <a:r>
              <a:rPr lang="fr-FR" sz="1600" b="1" u="none"/>
              <a:t>Methods          </a:t>
            </a:r>
            <a:r>
              <a:rPr lang="fr-FR" sz="1600" u="none"/>
              <a:t>In C57BL/6 mice receiving Dabigatran Etexilate (4.5 or 9.0 mg/kg), in vivo and in vitro coagulation assays and dabigatran plasma levels were measured repeatedly. </a:t>
            </a:r>
          </a:p>
          <a:p>
            <a:pPr algn="just" eaLnBrk="0" hangingPunct="0"/>
            <a:endParaRPr lang="fr-FR" sz="1600" u="none"/>
          </a:p>
          <a:p>
            <a:pPr algn="just" eaLnBrk="0" hangingPunct="0"/>
            <a:r>
              <a:rPr lang="fr-FR" sz="1600" u="none"/>
              <a:t>Thirty minutes after inducing ICH by striatal collagenase injection, mice received an intravenous injection of saline, </a:t>
            </a:r>
            <a:r>
              <a:rPr lang="fr-FR" sz="1600" b="1" u="none"/>
              <a:t>prothrombin complex concentrate (PCC; 100 U/kg)</a:t>
            </a:r>
            <a:r>
              <a:rPr lang="fr-FR" sz="1600" u="none"/>
              <a:t>, murine fresh-frozen plasma, or </a:t>
            </a:r>
            <a:r>
              <a:rPr lang="fr-FR" sz="1600" u="none">
                <a:solidFill>
                  <a:srgbClr val="FF0000"/>
                </a:solidFill>
              </a:rPr>
              <a:t>recombinant human factor VIIa (8.0 mg/kg)</a:t>
            </a:r>
            <a:r>
              <a:rPr lang="fr-FR" sz="1600" u="none"/>
              <a:t>. </a:t>
            </a:r>
          </a:p>
          <a:p>
            <a:pPr algn="just" eaLnBrk="0" hangingPunct="0"/>
            <a:endParaRPr lang="fr-FR" sz="1600" u="none"/>
          </a:p>
          <a:p>
            <a:pPr algn="just" eaLnBrk="0" hangingPunct="0"/>
            <a:r>
              <a:rPr lang="fr-FR" sz="1600" u="none"/>
              <a:t>ICH volume was quantified on brain cryosections 24 hours later</a:t>
            </a:r>
            <a:endParaRPr lang="fr-FR" sz="1600"/>
          </a:p>
        </p:txBody>
      </p:sp>
      <p:sp>
        <p:nvSpPr>
          <p:cNvPr id="242693" name="ZoneTexte 6"/>
          <p:cNvSpPr txBox="1">
            <a:spLocks noChangeArrowheads="1"/>
          </p:cNvSpPr>
          <p:nvPr/>
        </p:nvSpPr>
        <p:spPr bwMode="auto">
          <a:xfrm>
            <a:off x="107950" y="5732463"/>
            <a:ext cx="43926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fr-FR" sz="1600" b="1" u="none">
                <a:solidFill>
                  <a:srgbClr val="FF0000"/>
                </a:solidFill>
              </a:rPr>
              <a:t>Recombinant human factor VIIa was</a:t>
            </a:r>
          </a:p>
          <a:p>
            <a:r>
              <a:rPr lang="fr-FR" sz="1600" b="1" u="none">
                <a:solidFill>
                  <a:srgbClr val="FF0000"/>
                </a:solidFill>
              </a:rPr>
              <a:t>ineffective</a:t>
            </a:r>
            <a:endParaRPr lang="fr-FR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7" name="Image 1" descr="Capture d’écran 2012-09-07 à 08.13.0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852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  <a:solidFill>
            <a:srgbClr val="800000"/>
          </a:solidFill>
        </p:spPr>
        <p:txBody>
          <a:bodyPr/>
          <a:lstStyle/>
          <a:p>
            <a:pPr algn="l" eaLnBrk="1" hangingPunct="1"/>
            <a:r>
              <a:rPr lang="fr-FR" sz="28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Mélanie, 85 ans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8458200" cy="2819400"/>
          </a:xfrm>
        </p:spPr>
        <p:txBody>
          <a:bodyPr/>
          <a:lstStyle/>
          <a:p>
            <a:pPr marL="39688" indent="0" eaLnBrk="1" hangingPunct="1">
              <a:lnSpc>
                <a:spcPct val="110000"/>
              </a:lnSpc>
              <a:buFont typeface="Lucida Grande" charset="0"/>
              <a:buNone/>
              <a:defRPr/>
            </a:pPr>
            <a:r>
              <a:rPr lang="fr-FR" sz="1800" u="sng" dirty="0" smtClean="0">
                <a:latin typeface="Arial" charset="0"/>
                <a:ea typeface="ＭＳ Ｐゴシック" charset="0"/>
              </a:rPr>
              <a:t>Fracture du col du fémur gauche</a:t>
            </a:r>
            <a:endParaRPr lang="fr-FR" sz="1800" u="sng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Fibrillation atriale score CHADS</a:t>
            </a:r>
            <a:r>
              <a:rPr lang="fr-FR" sz="1800" baseline="-25000" dirty="0">
                <a:latin typeface="Arial" charset="0"/>
                <a:ea typeface="ＭＳ Ｐゴシック" charset="0"/>
              </a:rPr>
              <a:t>2</a:t>
            </a:r>
            <a:r>
              <a:rPr lang="fr-FR" sz="1800" dirty="0">
                <a:latin typeface="Arial" charset="0"/>
                <a:ea typeface="ＭＳ Ｐゴシック" charset="0"/>
              </a:rPr>
              <a:t> : 4</a:t>
            </a:r>
            <a:r>
              <a:rPr lang="fr-FR" sz="1800" dirty="0" smtClean="0">
                <a:latin typeface="Arial" charset="0"/>
                <a:ea typeface="ＭＳ Ｐゴシック" charset="0"/>
              </a:rPr>
              <a:t> </a:t>
            </a:r>
            <a:r>
              <a:rPr lang="fr-FR" sz="1800" dirty="0">
                <a:latin typeface="Arial" charset="0"/>
                <a:ea typeface="ＭＳ Ｐゴシック" charset="0"/>
              </a:rPr>
              <a:t>(âge + HTA bien </a:t>
            </a:r>
            <a:r>
              <a:rPr lang="fr-FR" sz="1800" dirty="0" smtClean="0">
                <a:latin typeface="Arial" charset="0"/>
                <a:ea typeface="ＭＳ Ｐゴシック" charset="0"/>
              </a:rPr>
              <a:t>équilibrée +AIT)</a:t>
            </a:r>
            <a:endParaRPr lang="fr-FR" sz="1800" baseline="-250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Traitement anticoagulant de longue durée depuis 10 ans. AVK, puis </a:t>
            </a:r>
            <a:r>
              <a:rPr lang="fr-FR" sz="1800" dirty="0" err="1">
                <a:latin typeface="Arial" charset="0"/>
                <a:ea typeface="ＭＳ Ｐゴシック" charset="0"/>
              </a:rPr>
              <a:t>Pradaxa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® (</a:t>
            </a:r>
            <a:r>
              <a:rPr lang="en-US" sz="1800" dirty="0" err="1">
                <a:latin typeface="Arial" charset="0"/>
                <a:ea typeface="ＭＳ Ｐゴシック" charset="0"/>
                <a:cs typeface="Arial" charset="0"/>
              </a:rPr>
              <a:t>dabigatran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, anti-</a:t>
            </a:r>
            <a:r>
              <a:rPr lang="en-US" sz="1800" dirty="0" err="1">
                <a:latin typeface="Arial" charset="0"/>
                <a:ea typeface="ＭＳ Ｐゴシック" charset="0"/>
                <a:cs typeface="Arial" charset="0"/>
              </a:rPr>
              <a:t>IIa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)</a:t>
            </a:r>
            <a:r>
              <a:rPr lang="fr-FR" sz="1800" dirty="0">
                <a:latin typeface="Arial" charset="0"/>
                <a:ea typeface="ＭＳ Ｐゴシック" charset="0"/>
              </a:rPr>
              <a:t> 110 mg x 2, depuis </a:t>
            </a:r>
            <a:r>
              <a:rPr lang="fr-FR" sz="1800" dirty="0" smtClean="0">
                <a:latin typeface="Arial" charset="0"/>
                <a:ea typeface="ＭＳ Ｐゴシック" charset="0"/>
              </a:rPr>
              <a:t>deux semaines</a:t>
            </a:r>
            <a:endParaRPr lang="fr-FR" altLang="ja-JP" sz="1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fr-FR" sz="1800" dirty="0" smtClean="0">
                <a:latin typeface="Arial" charset="0"/>
                <a:ea typeface="ＭＳ Ｐゴシック" charset="0"/>
              </a:rPr>
              <a:t>55 </a:t>
            </a:r>
            <a:r>
              <a:rPr lang="fr-FR" sz="1800" dirty="0">
                <a:latin typeface="Arial" charset="0"/>
                <a:ea typeface="ＭＳ Ｐゴシック" charset="0"/>
              </a:rPr>
              <a:t>kg.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fr-FR" sz="1800" dirty="0">
                <a:latin typeface="Arial" charset="0"/>
                <a:ea typeface="ＭＳ Ｐゴシック" charset="0"/>
              </a:rPr>
              <a:t>Clairance Créatinine (</a:t>
            </a:r>
            <a:r>
              <a:rPr lang="fr-FR" sz="1800" dirty="0" err="1">
                <a:latin typeface="Arial" charset="0"/>
                <a:ea typeface="ＭＳ Ｐゴシック" charset="0"/>
              </a:rPr>
              <a:t>Cockroft</a:t>
            </a:r>
            <a:r>
              <a:rPr lang="fr-FR" sz="1800" dirty="0">
                <a:latin typeface="Arial" charset="0"/>
                <a:ea typeface="ＭＳ Ｐゴシック" charset="0"/>
              </a:rPr>
              <a:t>): </a:t>
            </a:r>
            <a:r>
              <a:rPr lang="fr-FR" sz="1800" dirty="0" smtClean="0">
                <a:latin typeface="Arial" charset="0"/>
                <a:ea typeface="ＭＳ Ｐゴシック" charset="0"/>
              </a:rPr>
              <a:t>40 </a:t>
            </a:r>
            <a:r>
              <a:rPr lang="fr-FR" sz="1800" dirty="0">
                <a:latin typeface="Arial" charset="0"/>
                <a:ea typeface="ＭＳ Ｐゴシック" charset="0"/>
              </a:rPr>
              <a:t>ml/min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fr-FR" sz="1800" dirty="0" smtClean="0">
                <a:latin typeface="Arial" charset="0"/>
                <a:ea typeface="ＭＳ Ｐゴシック" charset="0"/>
              </a:rPr>
              <a:t>Traitement:</a:t>
            </a: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 Verapamil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® 2cp/j, </a:t>
            </a:r>
            <a:r>
              <a:rPr lang="en-US" sz="1800" dirty="0" err="1">
                <a:latin typeface="Arial" charset="0"/>
                <a:ea typeface="ＭＳ Ｐゴシック" charset="0"/>
                <a:cs typeface="Arial" charset="0"/>
              </a:rPr>
              <a:t>Simvastatine</a:t>
            </a:r>
            <a:r>
              <a:rPr lang="en-US" sz="1800" dirty="0">
                <a:latin typeface="Arial" charset="0"/>
                <a:ea typeface="ＭＳ Ｐゴシック" charset="0"/>
                <a:cs typeface="Arial" charset="0"/>
              </a:rPr>
              <a:t>® 1cp/j</a:t>
            </a:r>
          </a:p>
        </p:txBody>
      </p:sp>
      <p:sp>
        <p:nvSpPr>
          <p:cNvPr id="221187" name="Rectangle 5"/>
          <p:cNvSpPr>
            <a:spLocks noChangeArrowheads="1"/>
          </p:cNvSpPr>
          <p:nvPr/>
        </p:nvSpPr>
        <p:spPr bwMode="auto">
          <a:xfrm>
            <a:off x="395288" y="4076700"/>
            <a:ext cx="8458200" cy="990600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fr-FR" u="none">
                <a:solidFill>
                  <a:srgbClr val="FFFFFF"/>
                </a:solidFill>
              </a:rPr>
              <a:t>Dernière prise de Pradaxa (110 mg) : lundi à 18h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fr-FR">
                <a:solidFill>
                  <a:srgbClr val="FFFFFF"/>
                </a:solidFill>
              </a:rPr>
              <a:t>Renversée par un vélo : lundi 19h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09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D’après P SIE</a:t>
            </a:r>
          </a:p>
        </p:txBody>
      </p:sp>
      <p:sp>
        <p:nvSpPr>
          <p:cNvPr id="83970" name="Line 2"/>
          <p:cNvSpPr>
            <a:spLocks noChangeShapeType="1"/>
          </p:cNvSpPr>
          <p:nvPr/>
        </p:nvSpPr>
        <p:spPr bwMode="auto">
          <a:xfrm>
            <a:off x="5715000" y="225425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5715000" y="5802313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5715000" y="4789488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5715000" y="3775075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5715000" y="276225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5715000" y="529590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5715000" y="4281488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5715000" y="3268663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5715000" y="6308725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6677025" y="1874838"/>
            <a:ext cx="20859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400">
                <a:solidFill>
                  <a:srgbClr val="000000"/>
                </a:solidFill>
              </a:rPr>
              <a:t>dernière prise Pradaxa</a:t>
            </a: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6015038" y="1431925"/>
            <a:ext cx="361950" cy="31591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J</a:t>
            </a: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6015038" y="4408488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6015038" y="3902075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6015038" y="3395663"/>
            <a:ext cx="361950" cy="3159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6015038" y="2887663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6015038" y="2317750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6015038" y="1874838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7" name="Rectangle 19" descr="20 %"/>
          <p:cNvSpPr>
            <a:spLocks noChangeArrowheads="1"/>
          </p:cNvSpPr>
          <p:nvPr/>
        </p:nvSpPr>
        <p:spPr bwMode="auto">
          <a:xfrm>
            <a:off x="6667500" y="2895600"/>
            <a:ext cx="2085975" cy="317500"/>
          </a:xfrm>
          <a:prstGeom prst="rect">
            <a:avLst/>
          </a:prstGeom>
          <a:pattFill prst="pct20">
            <a:fgClr>
              <a:schemeClr val="bg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2000" dirty="0">
                <a:solidFill>
                  <a:srgbClr val="000000"/>
                </a:solidFill>
              </a:rPr>
              <a:t>Que faire ?</a:t>
            </a:r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 flipV="1">
            <a:off x="6015038" y="1874838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6015038" y="4914900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6015038" y="5422900"/>
            <a:ext cx="361950" cy="31591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1" name="Rectangle 23"/>
          <p:cNvSpPr>
            <a:spLocks noChangeArrowheads="1"/>
          </p:cNvSpPr>
          <p:nvPr/>
        </p:nvSpPr>
        <p:spPr bwMode="auto">
          <a:xfrm>
            <a:off x="6015038" y="5929313"/>
            <a:ext cx="361950" cy="3159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677025" y="1905000"/>
            <a:ext cx="0" cy="449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6516688" y="2055813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>
            <a:off x="6376988" y="224631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>
            <a:off x="6376988" y="579278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>
            <a:off x="6376988" y="477996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6376988" y="3765550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0" name="Line 32"/>
          <p:cNvSpPr>
            <a:spLocks noChangeShapeType="1"/>
          </p:cNvSpPr>
          <p:nvPr/>
        </p:nvSpPr>
        <p:spPr bwMode="auto">
          <a:xfrm>
            <a:off x="6376988" y="2752725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1" name="Line 33"/>
          <p:cNvSpPr>
            <a:spLocks noChangeShapeType="1"/>
          </p:cNvSpPr>
          <p:nvPr/>
        </p:nvSpPr>
        <p:spPr bwMode="auto">
          <a:xfrm>
            <a:off x="6376988" y="5286375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2" name="Line 34"/>
          <p:cNvSpPr>
            <a:spLocks noChangeShapeType="1"/>
          </p:cNvSpPr>
          <p:nvPr/>
        </p:nvSpPr>
        <p:spPr bwMode="auto">
          <a:xfrm>
            <a:off x="6376988" y="4273550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3" name="Line 35"/>
          <p:cNvSpPr>
            <a:spLocks noChangeShapeType="1"/>
          </p:cNvSpPr>
          <p:nvPr/>
        </p:nvSpPr>
        <p:spPr bwMode="auto">
          <a:xfrm>
            <a:off x="6376988" y="325913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4" name="Line 36"/>
          <p:cNvSpPr>
            <a:spLocks noChangeShapeType="1"/>
          </p:cNvSpPr>
          <p:nvPr/>
        </p:nvSpPr>
        <p:spPr bwMode="auto">
          <a:xfrm>
            <a:off x="6376988" y="630078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 flipV="1">
            <a:off x="6376988" y="1865313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22244" name="Text Box 38"/>
          <p:cNvSpPr txBox="1">
            <a:spLocks noChangeArrowheads="1"/>
          </p:cNvSpPr>
          <p:nvPr/>
        </p:nvSpPr>
        <p:spPr bwMode="auto">
          <a:xfrm>
            <a:off x="0" y="152400"/>
            <a:ext cx="9144000" cy="8540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u="none">
                <a:solidFill>
                  <a:srgbClr val="FFFFFF"/>
                </a:solidFill>
              </a:rPr>
              <a:t>Chirurgie hémorragique urgente,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000" u="none">
                <a:solidFill>
                  <a:srgbClr val="FFFFFF"/>
                </a:solidFill>
              </a:rPr>
              <a:t> risque thrombotique artériel et veineux élevé</a:t>
            </a:r>
          </a:p>
        </p:txBody>
      </p:sp>
      <p:sp>
        <p:nvSpPr>
          <p:cNvPr id="222245" name="Text Box 39"/>
          <p:cNvSpPr txBox="1">
            <a:spLocks noChangeArrowheads="1"/>
          </p:cNvSpPr>
          <p:nvPr/>
        </p:nvSpPr>
        <p:spPr bwMode="auto">
          <a:xfrm>
            <a:off x="533400" y="1295400"/>
            <a:ext cx="4876800" cy="36464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u="none">
                <a:solidFill>
                  <a:srgbClr val="FFFFFF"/>
                </a:solidFill>
              </a:rPr>
              <a:t>Demi-vie d</a:t>
            </a:r>
            <a:r>
              <a:rPr lang="ja-JP" altLang="fr-FR" sz="1800" u="none">
                <a:solidFill>
                  <a:srgbClr val="FFFFFF"/>
                </a:solidFill>
              </a:rPr>
              <a:t>’</a:t>
            </a:r>
            <a:r>
              <a:rPr lang="fr-FR" altLang="ja-JP" sz="1800" u="none">
                <a:solidFill>
                  <a:srgbClr val="FFFFFF"/>
                </a:solidFill>
              </a:rPr>
              <a:t>élimination moyenne du dabigatran: 17 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1800" u="none">
                <a:solidFill>
                  <a:srgbClr val="FFFFFF"/>
                </a:solidFill>
              </a:rPr>
              <a:t> Facteurs de risque de prolongation de la ½ vie de Pradaxa</a:t>
            </a:r>
            <a:r>
              <a:rPr lang="en-US" sz="1800" u="none">
                <a:solidFill>
                  <a:srgbClr val="FFFFFF"/>
                </a:solidFill>
                <a:cs typeface="Arial" charset="0"/>
              </a:rPr>
              <a:t>®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 âge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sz="1800" u="none">
                <a:solidFill>
                  <a:srgbClr val="FFFFFF"/>
                </a:solidFill>
              </a:rPr>
              <a:t> insuffisance rénale modérée (40 ml/min)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u="none">
                <a:solidFill>
                  <a:srgbClr val="FFFFFF"/>
                </a:solidFill>
              </a:rPr>
              <a:t> </a:t>
            </a:r>
            <a:r>
              <a:rPr lang="fr-FR" sz="1800" u="none">
                <a:solidFill>
                  <a:srgbClr val="FFFFFF"/>
                </a:solidFill>
              </a:rPr>
              <a:t>sexe féminin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u="none">
                <a:solidFill>
                  <a:srgbClr val="FFFFFF"/>
                </a:solidFill>
              </a:rPr>
              <a:t> </a:t>
            </a:r>
            <a:r>
              <a:rPr lang="fr-FR" sz="1800" u="none">
                <a:solidFill>
                  <a:srgbClr val="FFFFFF"/>
                </a:solidFill>
              </a:rPr>
              <a:t>interférence P-Gp (verapamil + simvastatine) </a:t>
            </a:r>
          </a:p>
        </p:txBody>
      </p:sp>
      <p:sp>
        <p:nvSpPr>
          <p:cNvPr id="84010" name="AutoShape 42"/>
          <p:cNvSpPr>
            <a:spLocks noChangeArrowheads="1"/>
          </p:cNvSpPr>
          <p:nvPr/>
        </p:nvSpPr>
        <p:spPr bwMode="auto">
          <a:xfrm>
            <a:off x="6705600" y="22860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7315200" y="2184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>
                <a:solidFill>
                  <a:srgbClr val="000000"/>
                </a:solidFill>
                <a:cs typeface="+mn-cs"/>
              </a:rPr>
              <a:t>Trauma</a:t>
            </a:r>
          </a:p>
        </p:txBody>
      </p:sp>
      <p:sp>
        <p:nvSpPr>
          <p:cNvPr id="84012" name="Line 44"/>
          <p:cNvSpPr>
            <a:spLocks noChangeShapeType="1"/>
          </p:cNvSpPr>
          <p:nvPr/>
        </p:nvSpPr>
        <p:spPr bwMode="auto">
          <a:xfrm>
            <a:off x="75438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13" name="Text Box 45"/>
          <p:cNvSpPr txBox="1">
            <a:spLocks noChangeArrowheads="1"/>
          </p:cNvSpPr>
          <p:nvPr/>
        </p:nvSpPr>
        <p:spPr bwMode="auto">
          <a:xfrm>
            <a:off x="539750" y="5084763"/>
            <a:ext cx="4876800" cy="7080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Haemoclot</a:t>
            </a:r>
            <a:r>
              <a:rPr lang="fr-FR" sz="2000" u="none" dirty="0">
                <a:solidFill>
                  <a:srgbClr val="FFFFFF"/>
                </a:solidFill>
                <a:cs typeface="+mn-cs"/>
              </a:rPr>
              <a:t> (Temps de Thrombine modifié) :  300 </a:t>
            </a: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ng</a:t>
            </a:r>
            <a:r>
              <a:rPr lang="fr-FR" sz="2000" u="none" dirty="0">
                <a:solidFill>
                  <a:srgbClr val="FFFFFF"/>
                </a:solidFill>
                <a:cs typeface="+mn-cs"/>
              </a:rPr>
              <a:t>/</a:t>
            </a: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mL</a:t>
            </a:r>
            <a:endParaRPr lang="fr-FR" u="none" dirty="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ctrTitle" idx="4294967295"/>
          </p:nvPr>
        </p:nvSpPr>
        <p:spPr bwMode="auto">
          <a:xfrm>
            <a:off x="1549400" y="3213100"/>
            <a:ext cx="5975350" cy="1470025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Prise en charge d’un patient traité par </a:t>
            </a:r>
            <a:b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dabigatran ou rivaroxaban, au long cours</a:t>
            </a:r>
            <a:b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présentant un saignement ou </a:t>
            </a:r>
            <a:b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</a:br>
            <a:r>
              <a:rPr lang="fr-FR" sz="2500" b="1" smtClean="0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rPr>
              <a:t>nécessitant une chirurgie urgente</a:t>
            </a:r>
            <a:r>
              <a:rPr lang="fr-FR" sz="2900" b="1" smtClean="0">
                <a:latin typeface="Calibri" pitchFamily="34" charset="0"/>
                <a:ea typeface="+mj-ea"/>
                <a:cs typeface="+mj-cs"/>
              </a:rPr>
              <a:t/>
            </a:r>
            <a:br>
              <a:rPr lang="fr-FR" sz="2900" b="1" smtClean="0">
                <a:latin typeface="Calibri" pitchFamily="34" charset="0"/>
                <a:ea typeface="+mj-ea"/>
                <a:cs typeface="+mj-cs"/>
              </a:rPr>
            </a:br>
            <a:r>
              <a:rPr lang="fr-FR" sz="2900" b="1" smtClean="0">
                <a:latin typeface="Calibri" pitchFamily="34" charset="0"/>
                <a:ea typeface="+mj-ea"/>
                <a:cs typeface="+mj-cs"/>
              </a:rPr>
              <a:t/>
            </a:r>
            <a:br>
              <a:rPr lang="fr-FR" sz="2900" b="1" smtClean="0">
                <a:latin typeface="Calibri" pitchFamily="34" charset="0"/>
                <a:ea typeface="+mj-ea"/>
                <a:cs typeface="+mj-cs"/>
              </a:rPr>
            </a:br>
            <a:r>
              <a:rPr lang="fr-FR" sz="1800" b="1" smtClean="0">
                <a:solidFill>
                  <a:srgbClr val="717171"/>
                </a:solidFill>
                <a:ea typeface="+mj-ea"/>
                <a:cs typeface="+mj-cs"/>
              </a:rPr>
              <a:t/>
            </a:r>
            <a:br>
              <a:rPr lang="fr-FR" sz="1800" b="1" smtClean="0">
                <a:solidFill>
                  <a:srgbClr val="717171"/>
                </a:solidFill>
                <a:ea typeface="+mj-ea"/>
                <a:cs typeface="+mj-cs"/>
              </a:rPr>
            </a:br>
            <a: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  <a:t>Gilles Pernod et Pierre Albaladejo, </a:t>
            </a:r>
            <a:b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  <a:t/>
            </a:r>
            <a:b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</a:br>
            <a:r>
              <a:rPr lang="fr-FR" sz="1800" b="1" smtClean="0">
                <a:solidFill>
                  <a:srgbClr val="FF0000"/>
                </a:solidFill>
                <a:ea typeface="+mj-ea"/>
                <a:cs typeface="+mj-cs"/>
              </a:rPr>
              <a:t>pour le</a:t>
            </a:r>
            <a:r>
              <a:rPr lang="fr-FR" sz="1800" b="1" smtClean="0">
                <a:solidFill>
                  <a:schemeClr val="folHlink"/>
                </a:solidFill>
                <a:ea typeface="+mj-ea"/>
                <a:cs typeface="+mj-cs"/>
              </a:rPr>
              <a:t> </a:t>
            </a:r>
            <a:br>
              <a:rPr lang="fr-FR" sz="1800" b="1" smtClean="0">
                <a:solidFill>
                  <a:schemeClr val="folHlink"/>
                </a:solidFill>
                <a:ea typeface="+mj-ea"/>
                <a:cs typeface="+mj-cs"/>
              </a:rPr>
            </a:br>
            <a:endParaRPr lang="fr-FR" sz="1800" b="1" smtClean="0">
              <a:solidFill>
                <a:srgbClr val="FF0000"/>
              </a:solidFill>
              <a:ea typeface="+mj-ea"/>
              <a:cs typeface="+mj-cs"/>
            </a:endParaRPr>
          </a:p>
        </p:txBody>
      </p:sp>
      <p:pic>
        <p:nvPicPr>
          <p:cNvPr id="24576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2484438" y="5013325"/>
            <a:ext cx="15113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107950" y="44450"/>
            <a:ext cx="1368425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410450" cy="784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000" dirty="0" smtClean="0">
                <a:ea typeface="+mj-ea"/>
                <a:cs typeface="+mj-cs"/>
              </a:rPr>
              <a:t>CHIRURGIE URGENTE, PRISE EN CHARGE DES HEMORRAGIES ET NACO</a:t>
            </a:r>
          </a:p>
        </p:txBody>
      </p:sp>
      <p:sp>
        <p:nvSpPr>
          <p:cNvPr id="7" name="ZoneTexte 6"/>
          <p:cNvSpPr txBox="1">
            <a:spLocks noChangeArrowheads="1"/>
          </p:cNvSpPr>
          <p:nvPr/>
        </p:nvSpPr>
        <p:spPr bwMode="auto">
          <a:xfrm>
            <a:off x="493713" y="1700213"/>
            <a:ext cx="8094662" cy="316865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accent1"/>
            </a:solidFill>
            <a:miter lim="800000"/>
            <a:headEnd/>
            <a:tailEnd/>
          </a:ln>
          <a:extLst/>
        </p:spPr>
        <p:txBody>
          <a:bodyPr/>
          <a:lstStyle/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 Noter : âge, poids, nom du médicament, dose, nombre de prises par jour, heure de la dernière prise, indication</a:t>
            </a: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endParaRPr lang="fr-FR" sz="1600" b="1" u="none">
              <a:solidFill>
                <a:srgbClr val="FFFFFF"/>
              </a:solidFill>
              <a:ea typeface="MS PGothic"/>
              <a:cs typeface="Times New Roman" pitchFamily="18" charset="0"/>
            </a:endParaRP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endParaRPr lang="fr-FR" sz="900" u="none">
              <a:solidFill>
                <a:srgbClr val="FFFFFF"/>
              </a:solidFill>
              <a:ea typeface="MS PGothic"/>
              <a:cs typeface="Times New Roman" pitchFamily="18" charset="0"/>
            </a:endParaRP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 Prélever : </a:t>
            </a:r>
          </a:p>
          <a:p>
            <a:pPr marL="544513" lvl="1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créatininémie (calculer une clairance selon Cockcroft)</a:t>
            </a:r>
          </a:p>
          <a:p>
            <a:pPr marL="544513" lvl="1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dosage spécifique:</a:t>
            </a:r>
          </a:p>
          <a:p>
            <a:pPr marL="1143000" lvl="2" indent="-228600">
              <a:buClr>
                <a:srgbClr val="FFFFFF"/>
              </a:buClr>
              <a:buFont typeface="Arial" charset="0"/>
              <a:buNone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temps de thrombine modifié pour dabigatran</a:t>
            </a:r>
          </a:p>
          <a:p>
            <a:pPr marL="1143000" lvl="2" indent="-228600">
              <a:buClr>
                <a:srgbClr val="FFFFFF"/>
              </a:buClr>
              <a:buFont typeface="Arial" charset="0"/>
              <a:buNone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activité antiXa spécifique pour le rivaroxaban</a:t>
            </a: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endParaRPr lang="fr-FR" sz="900" u="none">
              <a:solidFill>
                <a:srgbClr val="FFFFFF"/>
              </a:solidFill>
              <a:ea typeface="MS PGothic"/>
              <a:cs typeface="Times New Roman" pitchFamily="18" charset="0"/>
            </a:endParaRP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 Contacter le laboratoire d’hémostase pour informer du niveau d’urgence et discuter des examens et prélèvements à effectuer</a:t>
            </a: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endParaRPr lang="fr-FR" sz="900" b="1" u="none">
              <a:solidFill>
                <a:srgbClr val="FFFFFF"/>
              </a:solidFill>
              <a:ea typeface="MS PGothic"/>
              <a:cs typeface="Times New Roman" pitchFamily="18" charset="0"/>
            </a:endParaRPr>
          </a:p>
          <a:p>
            <a:pPr marL="87313" indent="-87313">
              <a:buClr>
                <a:srgbClr val="FFFFFF"/>
              </a:buClr>
              <a:buFont typeface="Arial" charset="0"/>
              <a:buChar char="•"/>
              <a:tabLst>
                <a:tab pos="808038" algn="l"/>
              </a:tabLst>
              <a:defRPr/>
            </a:pPr>
            <a:r>
              <a:rPr lang="fr-FR" sz="1600" b="1" u="none">
                <a:solidFill>
                  <a:srgbClr val="FFFFFF"/>
                </a:solidFill>
                <a:ea typeface="MS PGothic"/>
                <a:cs typeface="Times New Roman" pitchFamily="18" charset="0"/>
              </a:rPr>
              <a:t> Interrompre le traitement</a:t>
            </a:r>
            <a:endParaRPr lang="fr-FR" sz="1600" u="none">
              <a:solidFill>
                <a:srgbClr val="FFFFFF"/>
              </a:solidFill>
              <a:ea typeface="MS PGothic"/>
              <a:cs typeface="Times New Roman" pitchFamily="18" charset="0"/>
            </a:endParaRPr>
          </a:p>
        </p:txBody>
      </p:sp>
      <p:sp>
        <p:nvSpPr>
          <p:cNvPr id="246787" name="ZoneTexte 7"/>
          <p:cNvSpPr txBox="1">
            <a:spLocks noChangeArrowheads="1"/>
          </p:cNvSpPr>
          <p:nvPr/>
        </p:nvSpPr>
        <p:spPr bwMode="auto">
          <a:xfrm>
            <a:off x="493713" y="5041900"/>
            <a:ext cx="6815137" cy="763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6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Une comédication par de l’aspirine ne change rien au raisonnement</a:t>
            </a:r>
          </a:p>
          <a:p>
            <a:pPr eaLnBrk="1" hangingPunct="1"/>
            <a:endParaRPr lang="fr-FR" sz="900" b="1" u="none">
              <a:solidFill>
                <a:srgbClr val="3E4652"/>
              </a:solidFill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6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La surveillance postopératoire doit être prolongée</a:t>
            </a:r>
          </a:p>
          <a:p>
            <a:pPr eaLnBrk="1" hangingPunct="1"/>
            <a:endParaRPr lang="fr-FR" sz="900" b="1" u="none">
              <a:solidFill>
                <a:srgbClr val="3E465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6388" name="ZoneTexte 2"/>
          <p:cNvSpPr txBox="1">
            <a:spLocks noChangeArrowheads="1"/>
          </p:cNvSpPr>
          <p:nvPr/>
        </p:nvSpPr>
        <p:spPr bwMode="auto">
          <a:xfrm>
            <a:off x="541338" y="1095375"/>
            <a:ext cx="286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u="none">
                <a:solidFill>
                  <a:srgbClr val="AD8F67"/>
                </a:solidFill>
                <a:ea typeface="+mn-ea"/>
                <a:cs typeface="+mn-cs"/>
              </a:rPr>
              <a:t>Dans tous les cas: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07950" y="44450"/>
            <a:ext cx="1223963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467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7524750" y="5876925"/>
            <a:ext cx="15113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410450" cy="784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000" dirty="0" smtClean="0">
                <a:ea typeface="+mj-ea"/>
                <a:cs typeface="+mj-cs"/>
              </a:rPr>
              <a:t>CHIRURGIE URGENTE et DABIGATRAN (PRADAXA</a:t>
            </a:r>
            <a:r>
              <a:rPr lang="fr-FR" sz="2000" baseline="30000" dirty="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2000" dirty="0" smtClean="0">
                <a:latin typeface="Franklin Gothic Medium" pitchFamily="34" charset="0"/>
                <a:ea typeface="+mj-ea"/>
                <a:cs typeface="+mj-cs"/>
              </a:rPr>
              <a:t>)</a:t>
            </a:r>
            <a:endParaRPr lang="fr-FR" sz="2000" dirty="0" smtClean="0">
              <a:ea typeface="+mj-ea"/>
              <a:cs typeface="+mj-cs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813675" y="115888"/>
            <a:ext cx="1295400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Votre établissement </a:t>
            </a:r>
            <a:r>
              <a:rPr lang="fr-FR" sz="800" b="1">
                <a:solidFill>
                  <a:srgbClr val="1F497D"/>
                </a:solidFill>
                <a:ea typeface="MS PGothic"/>
                <a:cs typeface="Times New Roman" pitchFamily="18" charset="0"/>
              </a:rPr>
              <a:t>dispose</a:t>
            </a: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 d’un dosage spécifique de </a:t>
            </a:r>
            <a:r>
              <a:rPr lang="fr-FR" sz="800" b="1" u="none">
                <a:solidFill>
                  <a:srgbClr val="D2533C"/>
                </a:solidFill>
                <a:ea typeface="MS PGothic"/>
                <a:cs typeface="Times New Roman" pitchFamily="18" charset="0"/>
              </a:rPr>
              <a:t>DABIGATRAN (Pradaxa®)</a:t>
            </a:r>
            <a:endParaRPr lang="fr-FR" sz="800" u="none">
              <a:solidFill>
                <a:srgbClr val="D2533C"/>
              </a:solidFill>
              <a:latin typeface="Times New Roman" pitchFamily="18" charset="0"/>
              <a:ea typeface="MS PGothic"/>
              <a:cs typeface="Times New Roman" pitchFamily="18" charset="0"/>
            </a:endParaRPr>
          </a:p>
        </p:txBody>
      </p:sp>
      <p:sp>
        <p:nvSpPr>
          <p:cNvPr id="247811" name="ZoneTexte 7"/>
          <p:cNvSpPr txBox="1">
            <a:spLocks noChangeArrowheads="1"/>
          </p:cNvSpPr>
          <p:nvPr/>
        </p:nvSpPr>
        <p:spPr bwMode="auto">
          <a:xfrm>
            <a:off x="971550" y="5302250"/>
            <a:ext cx="8064500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*Il n’est pas possible de déterminer avec précision le délai d’obtention d’un seuil de 30 ng/ml, d’où la mention </a:t>
            </a:r>
            <a:r>
              <a:rPr lang="fr-FR" sz="1100">
                <a:solidFill>
                  <a:srgbClr val="3E4652"/>
                </a:solidFill>
                <a:ea typeface="MS PGothic" charset="0"/>
                <a:cs typeface="MS PGothic" charset="0"/>
              </a:rPr>
              <a:t>« jusqu’à 12 h »</a:t>
            </a:r>
            <a:endParaRPr lang="fr-FR" sz="1100" u="none">
              <a:solidFill>
                <a:srgbClr val="FF0000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**Ce deuxième dosage peut permettre d'estimer le temps nécessaire à l’obtention du seuil de 30 ng/ml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***Cette proposition s’applique essentiellement aux situations d’urgence où l’on ne peut pas attendre :  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</a:t>
            </a:r>
            <a:r>
              <a:rPr lang="fr-FR" sz="12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CCP=25-50 UI/kg ou FEIBA=30-50 UI/Kg </a:t>
            </a:r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en fonction de la disponibilité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Pas de données disponibles sur le risque thrombotique de fortes doses de CCP ou de FEIBA, chez ces patients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L'antagonisation par CCP ou FEIBA ne corrige pas complètement les anomalies biologiques de l’hémostase</a:t>
            </a: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Le rFVIIa n’est pas envisagé en première intention</a:t>
            </a:r>
          </a:p>
        </p:txBody>
      </p:sp>
      <p:grpSp>
        <p:nvGrpSpPr>
          <p:cNvPr id="247812" name="Groupe 12"/>
          <p:cNvGrpSpPr>
            <a:grpSpLocks/>
          </p:cNvGrpSpPr>
          <p:nvPr/>
        </p:nvGrpSpPr>
        <p:grpSpPr bwMode="auto">
          <a:xfrm>
            <a:off x="119063" y="1268413"/>
            <a:ext cx="3084512" cy="460375"/>
            <a:chOff x="0" y="1441"/>
            <a:chExt cx="3254692" cy="693215"/>
          </a:xfrm>
        </p:grpSpPr>
        <p:sp>
          <p:nvSpPr>
            <p:cNvPr id="14" name="Pentagone 13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agone 4"/>
            <p:cNvSpPr/>
            <p:nvPr/>
          </p:nvSpPr>
          <p:spPr>
            <a:xfrm>
              <a:off x="0" y="1441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[Dabigatran]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 30 ng /ml</a:t>
              </a:r>
            </a:p>
          </p:txBody>
        </p:sp>
      </p:grpSp>
      <p:grpSp>
        <p:nvGrpSpPr>
          <p:cNvPr id="247813" name="Groupe 15"/>
          <p:cNvGrpSpPr>
            <a:grpSpLocks/>
          </p:cNvGrpSpPr>
          <p:nvPr/>
        </p:nvGrpSpPr>
        <p:grpSpPr bwMode="auto">
          <a:xfrm>
            <a:off x="119063" y="2060575"/>
            <a:ext cx="3084512" cy="611188"/>
            <a:chOff x="0" y="729317"/>
            <a:chExt cx="3254692" cy="693215"/>
          </a:xfrm>
        </p:grpSpPr>
        <p:sp>
          <p:nvSpPr>
            <p:cNvPr id="23" name="Pentagone 22"/>
            <p:cNvSpPr/>
            <p:nvPr/>
          </p:nvSpPr>
          <p:spPr>
            <a:xfrm>
              <a:off x="0" y="729317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entagone 4"/>
            <p:cNvSpPr/>
            <p:nvPr/>
          </p:nvSpPr>
          <p:spPr>
            <a:xfrm>
              <a:off x="0" y="729317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30 ng/ml &lt; [Dabigatran]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 200 ng/ml </a:t>
              </a:r>
            </a:p>
          </p:txBody>
        </p:sp>
      </p:grpSp>
      <p:grpSp>
        <p:nvGrpSpPr>
          <p:cNvPr id="247814" name="Groupe 16"/>
          <p:cNvGrpSpPr>
            <a:grpSpLocks/>
          </p:cNvGrpSpPr>
          <p:nvPr/>
        </p:nvGrpSpPr>
        <p:grpSpPr bwMode="auto">
          <a:xfrm>
            <a:off x="119063" y="3262313"/>
            <a:ext cx="3084512" cy="742950"/>
            <a:chOff x="0" y="1457192"/>
            <a:chExt cx="3254692" cy="693215"/>
          </a:xfrm>
        </p:grpSpPr>
        <p:sp>
          <p:nvSpPr>
            <p:cNvPr id="21" name="Pentagone 20"/>
            <p:cNvSpPr/>
            <p:nvPr/>
          </p:nvSpPr>
          <p:spPr>
            <a:xfrm>
              <a:off x="0" y="1457192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entagone 6"/>
            <p:cNvSpPr/>
            <p:nvPr/>
          </p:nvSpPr>
          <p:spPr>
            <a:xfrm>
              <a:off x="0" y="1457192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200 ng/ml &lt; [Dabigatran]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 400 ng/ml </a:t>
              </a:r>
            </a:p>
          </p:txBody>
        </p:sp>
      </p:grpSp>
      <p:grpSp>
        <p:nvGrpSpPr>
          <p:cNvPr id="247815" name="Groupe 17"/>
          <p:cNvGrpSpPr>
            <a:grpSpLocks/>
          </p:cNvGrpSpPr>
          <p:nvPr/>
        </p:nvGrpSpPr>
        <p:grpSpPr bwMode="auto">
          <a:xfrm>
            <a:off x="119063" y="4437063"/>
            <a:ext cx="3084512" cy="425450"/>
            <a:chOff x="0" y="2185068"/>
            <a:chExt cx="3254692" cy="693215"/>
          </a:xfrm>
        </p:grpSpPr>
        <p:sp>
          <p:nvSpPr>
            <p:cNvPr id="19" name="Pentagone 18"/>
            <p:cNvSpPr/>
            <p:nvPr/>
          </p:nvSpPr>
          <p:spPr>
            <a:xfrm>
              <a:off x="0" y="2185068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Pentagone 8"/>
            <p:cNvSpPr/>
            <p:nvPr/>
          </p:nvSpPr>
          <p:spPr>
            <a:xfrm>
              <a:off x="0" y="2185068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[Dabigatran] &gt; 400 ng/ml</a:t>
              </a:r>
            </a:p>
          </p:txBody>
        </p:sp>
      </p:grpSp>
      <p:grpSp>
        <p:nvGrpSpPr>
          <p:cNvPr id="247816" name="Groupe 24"/>
          <p:cNvGrpSpPr>
            <a:grpSpLocks/>
          </p:cNvGrpSpPr>
          <p:nvPr/>
        </p:nvGrpSpPr>
        <p:grpSpPr bwMode="auto">
          <a:xfrm>
            <a:off x="3221038" y="1268413"/>
            <a:ext cx="5815012" cy="454025"/>
            <a:chOff x="3254692" y="70763"/>
            <a:chExt cx="5786120" cy="554572"/>
          </a:xfrm>
        </p:grpSpPr>
        <p:sp>
          <p:nvSpPr>
            <p:cNvPr id="35" name="Rectangle 34"/>
            <p:cNvSpPr/>
            <p:nvPr/>
          </p:nvSpPr>
          <p:spPr>
            <a:xfrm rot="5400000">
              <a:off x="5870466" y="-2545010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Arrondir un rectangle avec un coin du même côté 4"/>
            <p:cNvSpPr/>
            <p:nvPr/>
          </p:nvSpPr>
          <p:spPr>
            <a:xfrm>
              <a:off x="3254692" y="97910"/>
              <a:ext cx="5759267" cy="50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Opérer</a:t>
              </a:r>
            </a:p>
          </p:txBody>
        </p:sp>
      </p:grpSp>
      <p:grpSp>
        <p:nvGrpSpPr>
          <p:cNvPr id="247817" name="Groupe 25"/>
          <p:cNvGrpSpPr>
            <a:grpSpLocks/>
          </p:cNvGrpSpPr>
          <p:nvPr/>
        </p:nvGrpSpPr>
        <p:grpSpPr bwMode="auto">
          <a:xfrm>
            <a:off x="3221038" y="2060575"/>
            <a:ext cx="5815012" cy="611188"/>
            <a:chOff x="3254692" y="798639"/>
            <a:chExt cx="5786120" cy="554572"/>
          </a:xfrm>
        </p:grpSpPr>
        <p:sp>
          <p:nvSpPr>
            <p:cNvPr id="33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Arrondir un rectangle avec un coin du même côté 6"/>
            <p:cNvSpPr/>
            <p:nvPr/>
          </p:nvSpPr>
          <p:spPr>
            <a:xfrm>
              <a:off x="3254692" y="826008"/>
              <a:ext cx="5759267" cy="4998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Attendre jusqu’à 12 h* puis nouveau dosage**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</a:pPr>
              <a:r>
                <a:rPr lang="fr-FR" sz="1400" b="1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ou</a:t>
              </a: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(si délai incompatible avec l’urgence)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Opérer, si saignement anormal : antagoniser l’effet anti-coagulant***</a:t>
              </a:r>
            </a:p>
          </p:txBody>
        </p:sp>
      </p:grpSp>
      <p:sp>
        <p:nvSpPr>
          <p:cNvPr id="32" name="Arrondir un rectangle avec un coin du même côté 8"/>
          <p:cNvSpPr/>
          <p:nvPr/>
        </p:nvSpPr>
        <p:spPr>
          <a:xfrm>
            <a:off x="3221038" y="2916238"/>
            <a:ext cx="5815012" cy="1304925"/>
          </a:xfrm>
          <a:prstGeom prst="rect">
            <a:avLst/>
          </a:prstGeom>
          <a:solidFill>
            <a:srgbClr val="DCE0D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670" tIns="13335" rIns="26670" bIns="13335" anchor="ctr"/>
          <a:lstStyle/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Attendre 12 – 24 h puis nouveau dosage**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defRPr/>
            </a:pPr>
            <a:r>
              <a:rPr lang="fr-FR" sz="1400" b="1" u="none" dirty="0">
                <a:solidFill>
                  <a:srgbClr val="292934"/>
                </a:solidFill>
                <a:latin typeface="Arial"/>
              </a:rPr>
              <a:t>	 	ou</a:t>
            </a:r>
            <a:r>
              <a:rPr lang="fr-FR" sz="1400" u="none" dirty="0">
                <a:solidFill>
                  <a:srgbClr val="292934"/>
                </a:solidFill>
                <a:latin typeface="Arial"/>
              </a:rPr>
              <a:t> (si délai incompatible avec l’urgence)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Retarder au maximum l’intervention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Discuter la dialyse, notamment si Cockcroft &lt; 50 ml/mn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Opérer, si saignement anormal : </a:t>
            </a:r>
            <a:r>
              <a:rPr lang="fr-FR" sz="1400" u="none" dirty="0" err="1">
                <a:solidFill>
                  <a:srgbClr val="292934"/>
                </a:solidFill>
                <a:latin typeface="Arial"/>
              </a:rPr>
              <a:t>antagoniser</a:t>
            </a:r>
            <a:r>
              <a:rPr lang="fr-FR" sz="1400" u="none" dirty="0">
                <a:solidFill>
                  <a:srgbClr val="292934"/>
                </a:solidFill>
                <a:latin typeface="Arial"/>
              </a:rPr>
              <a:t>***</a:t>
            </a:r>
          </a:p>
        </p:txBody>
      </p:sp>
      <p:grpSp>
        <p:nvGrpSpPr>
          <p:cNvPr id="247819" name="Groupe 27"/>
          <p:cNvGrpSpPr>
            <a:grpSpLocks/>
          </p:cNvGrpSpPr>
          <p:nvPr/>
        </p:nvGrpSpPr>
        <p:grpSpPr bwMode="auto">
          <a:xfrm>
            <a:off x="3221038" y="4367213"/>
            <a:ext cx="5815012" cy="646112"/>
            <a:chOff x="3254692" y="2254391"/>
            <a:chExt cx="5786120" cy="554572"/>
          </a:xfrm>
        </p:grpSpPr>
        <p:sp>
          <p:nvSpPr>
            <p:cNvPr id="29" name="Arrondir un rectangle avec un coin du même côté 28"/>
            <p:cNvSpPr/>
            <p:nvPr/>
          </p:nvSpPr>
          <p:spPr>
            <a:xfrm rot="5400000">
              <a:off x="5870466" y="-361383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Arrondir un rectangle avec un coin du même côté 10"/>
            <p:cNvSpPr/>
            <p:nvPr/>
          </p:nvSpPr>
          <p:spPr>
            <a:xfrm>
              <a:off x="3254692" y="2281643"/>
              <a:ext cx="5759267" cy="5000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  <a:defRPr/>
              </a:pPr>
              <a:r>
                <a:rPr lang="fr-FR" sz="1400" u="none" dirty="0">
                  <a:solidFill>
                    <a:srgbClr val="292934"/>
                  </a:solidFill>
                  <a:latin typeface="Arial"/>
                </a:rPr>
                <a:t> Surdosage – Risque hémorragique majeur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  <a:defRPr/>
              </a:pPr>
              <a:r>
                <a:rPr lang="fr-FR" sz="1400" u="none" dirty="0">
                  <a:solidFill>
                    <a:srgbClr val="292934"/>
                  </a:solidFill>
                  <a:latin typeface="Arial"/>
                </a:rPr>
                <a:t> Discuter la dialyse avant la chirurgie</a:t>
              </a: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107950" y="5084763"/>
            <a:ext cx="8928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7821" name="Groupe 2"/>
          <p:cNvGrpSpPr>
            <a:grpSpLocks/>
          </p:cNvGrpSpPr>
          <p:nvPr/>
        </p:nvGrpSpPr>
        <p:grpSpPr bwMode="auto">
          <a:xfrm>
            <a:off x="90488" y="5500688"/>
            <a:ext cx="665162" cy="665162"/>
            <a:chOff x="161925" y="5500688"/>
            <a:chExt cx="665163" cy="665162"/>
          </a:xfrm>
        </p:grpSpPr>
        <p:pic>
          <p:nvPicPr>
            <p:cNvPr id="247826" name="Image 4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25" y="5500688"/>
              <a:ext cx="665163" cy="66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7827" name="Image 4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07"/>
            <a:stretch>
              <a:fillRect/>
            </a:stretch>
          </p:blipFill>
          <p:spPr bwMode="auto">
            <a:xfrm>
              <a:off x="328613" y="5589588"/>
              <a:ext cx="427037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22" name="Rectangle 31"/>
          <p:cNvSpPr>
            <a:spLocks noChangeArrowheads="1"/>
          </p:cNvSpPr>
          <p:nvPr/>
        </p:nvSpPr>
        <p:spPr bwMode="auto">
          <a:xfrm>
            <a:off x="977900" y="5084763"/>
            <a:ext cx="44577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800" b="1" u="none">
                <a:solidFill>
                  <a:srgbClr val="3E4652"/>
                </a:solidFill>
                <a:ea typeface="+mn-ea"/>
                <a:cs typeface="+mn-cs"/>
              </a:rPr>
              <a:t>En cas d’insuffisance rénale sévère, la demi-vie du dabigatran est nettement augmentée</a:t>
            </a:r>
          </a:p>
        </p:txBody>
      </p:sp>
      <p:sp>
        <p:nvSpPr>
          <p:cNvPr id="17423" name="Rectangle 32"/>
          <p:cNvSpPr>
            <a:spLocks noChangeArrowheads="1"/>
          </p:cNvSpPr>
          <p:nvPr/>
        </p:nvSpPr>
        <p:spPr bwMode="auto">
          <a:xfrm>
            <a:off x="107950" y="44450"/>
            <a:ext cx="1223963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47824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179388" y="115888"/>
            <a:ext cx="107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Text Box 34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3" name="Espace réservé du pied de page 2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/>
              <a:t>D’après P SIE</a:t>
            </a:r>
          </a:p>
        </p:txBody>
      </p:sp>
      <p:sp>
        <p:nvSpPr>
          <p:cNvPr id="83970" name="Line 2"/>
          <p:cNvSpPr>
            <a:spLocks noChangeShapeType="1"/>
          </p:cNvSpPr>
          <p:nvPr/>
        </p:nvSpPr>
        <p:spPr bwMode="auto">
          <a:xfrm>
            <a:off x="5715000" y="225425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1" name="Line 3"/>
          <p:cNvSpPr>
            <a:spLocks noChangeShapeType="1"/>
          </p:cNvSpPr>
          <p:nvPr/>
        </p:nvSpPr>
        <p:spPr bwMode="auto">
          <a:xfrm>
            <a:off x="5715000" y="5802313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2" name="Line 4"/>
          <p:cNvSpPr>
            <a:spLocks noChangeShapeType="1"/>
          </p:cNvSpPr>
          <p:nvPr/>
        </p:nvSpPr>
        <p:spPr bwMode="auto">
          <a:xfrm>
            <a:off x="5715000" y="4789488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3" name="Line 5"/>
          <p:cNvSpPr>
            <a:spLocks noChangeShapeType="1"/>
          </p:cNvSpPr>
          <p:nvPr/>
        </p:nvSpPr>
        <p:spPr bwMode="auto">
          <a:xfrm>
            <a:off x="5715000" y="3775075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4" name="Line 6"/>
          <p:cNvSpPr>
            <a:spLocks noChangeShapeType="1"/>
          </p:cNvSpPr>
          <p:nvPr/>
        </p:nvSpPr>
        <p:spPr bwMode="auto">
          <a:xfrm>
            <a:off x="5715000" y="276225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5" name="Line 7"/>
          <p:cNvSpPr>
            <a:spLocks noChangeShapeType="1"/>
          </p:cNvSpPr>
          <p:nvPr/>
        </p:nvSpPr>
        <p:spPr bwMode="auto">
          <a:xfrm>
            <a:off x="5715000" y="5295900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6" name="Line 8"/>
          <p:cNvSpPr>
            <a:spLocks noChangeShapeType="1"/>
          </p:cNvSpPr>
          <p:nvPr/>
        </p:nvSpPr>
        <p:spPr bwMode="auto">
          <a:xfrm>
            <a:off x="5715000" y="4281488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7" name="Line 9"/>
          <p:cNvSpPr>
            <a:spLocks noChangeShapeType="1"/>
          </p:cNvSpPr>
          <p:nvPr/>
        </p:nvSpPr>
        <p:spPr bwMode="auto">
          <a:xfrm>
            <a:off x="5715000" y="3268663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5715000" y="6308725"/>
            <a:ext cx="300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6677025" y="1874838"/>
            <a:ext cx="2085975" cy="317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400">
                <a:solidFill>
                  <a:srgbClr val="000000"/>
                </a:solidFill>
              </a:rPr>
              <a:t>dernière prise Pradaxa</a:t>
            </a: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6015038" y="1431925"/>
            <a:ext cx="361950" cy="31591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J</a:t>
            </a: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6015038" y="4408488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6015038" y="3902075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6015038" y="3395663"/>
            <a:ext cx="361950" cy="3159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6015038" y="2887663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6015038" y="2317750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6015038" y="1874838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-</a:t>
            </a:r>
          </a:p>
        </p:txBody>
      </p:sp>
      <p:sp>
        <p:nvSpPr>
          <p:cNvPr id="83988" name="Line 20"/>
          <p:cNvSpPr>
            <a:spLocks noChangeShapeType="1"/>
          </p:cNvSpPr>
          <p:nvPr/>
        </p:nvSpPr>
        <p:spPr bwMode="auto">
          <a:xfrm flipV="1">
            <a:off x="6015038" y="1874838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6015038" y="4914900"/>
            <a:ext cx="361950" cy="3175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6015038" y="5422900"/>
            <a:ext cx="361950" cy="315913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1" name="Rectangle 23"/>
          <p:cNvSpPr>
            <a:spLocks noChangeArrowheads="1"/>
          </p:cNvSpPr>
          <p:nvPr/>
        </p:nvSpPr>
        <p:spPr bwMode="auto">
          <a:xfrm>
            <a:off x="6015038" y="5929313"/>
            <a:ext cx="361950" cy="315912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fr-FR" sz="1600">
                <a:solidFill>
                  <a:srgbClr val="FFFFFF"/>
                </a:solidFill>
                <a:cs typeface="+mn-cs"/>
              </a:rPr>
              <a:t>+</a:t>
            </a:r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 flipV="1">
            <a:off x="6677025" y="1905000"/>
            <a:ext cx="0" cy="4497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 flipV="1">
            <a:off x="6516688" y="2055813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>
            <a:off x="6376988" y="224631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7" name="Line 29"/>
          <p:cNvSpPr>
            <a:spLocks noChangeShapeType="1"/>
          </p:cNvSpPr>
          <p:nvPr/>
        </p:nvSpPr>
        <p:spPr bwMode="auto">
          <a:xfrm>
            <a:off x="6376988" y="579278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8" name="Line 30"/>
          <p:cNvSpPr>
            <a:spLocks noChangeShapeType="1"/>
          </p:cNvSpPr>
          <p:nvPr/>
        </p:nvSpPr>
        <p:spPr bwMode="auto">
          <a:xfrm>
            <a:off x="6376988" y="4779963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3999" name="Line 31"/>
          <p:cNvSpPr>
            <a:spLocks noChangeShapeType="1"/>
          </p:cNvSpPr>
          <p:nvPr/>
        </p:nvSpPr>
        <p:spPr bwMode="auto">
          <a:xfrm>
            <a:off x="6376988" y="3765550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0" name="Line 32"/>
          <p:cNvSpPr>
            <a:spLocks noChangeShapeType="1"/>
          </p:cNvSpPr>
          <p:nvPr/>
        </p:nvSpPr>
        <p:spPr bwMode="auto">
          <a:xfrm>
            <a:off x="6376988" y="2752725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1" name="Line 33"/>
          <p:cNvSpPr>
            <a:spLocks noChangeShapeType="1"/>
          </p:cNvSpPr>
          <p:nvPr/>
        </p:nvSpPr>
        <p:spPr bwMode="auto">
          <a:xfrm>
            <a:off x="6376988" y="5286375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2" name="Line 34"/>
          <p:cNvSpPr>
            <a:spLocks noChangeShapeType="1"/>
          </p:cNvSpPr>
          <p:nvPr/>
        </p:nvSpPr>
        <p:spPr bwMode="auto">
          <a:xfrm>
            <a:off x="6376988" y="4273550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3" name="Line 35"/>
          <p:cNvSpPr>
            <a:spLocks noChangeShapeType="1"/>
          </p:cNvSpPr>
          <p:nvPr/>
        </p:nvSpPr>
        <p:spPr bwMode="auto">
          <a:xfrm>
            <a:off x="6376988" y="325913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4" name="Line 36"/>
          <p:cNvSpPr>
            <a:spLocks noChangeShapeType="1"/>
          </p:cNvSpPr>
          <p:nvPr/>
        </p:nvSpPr>
        <p:spPr bwMode="auto">
          <a:xfrm>
            <a:off x="6376988" y="6300788"/>
            <a:ext cx="300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 flipV="1">
            <a:off x="6376988" y="1865313"/>
            <a:ext cx="0" cy="4497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48867" name="Text Box 38"/>
          <p:cNvSpPr txBox="1">
            <a:spLocks noChangeArrowheads="1"/>
          </p:cNvSpPr>
          <p:nvPr/>
        </p:nvSpPr>
        <p:spPr bwMode="auto">
          <a:xfrm>
            <a:off x="0" y="152400"/>
            <a:ext cx="9144000" cy="854075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000" u="none">
                <a:solidFill>
                  <a:srgbClr val="FFFFFF"/>
                </a:solidFill>
              </a:rPr>
              <a:t>Chirurgie hémorragique urgente,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000" u="none">
                <a:solidFill>
                  <a:srgbClr val="FFFFFF"/>
                </a:solidFill>
              </a:rPr>
              <a:t> risque thrombotique artériel et veineux élevé</a:t>
            </a:r>
          </a:p>
        </p:txBody>
      </p:sp>
      <p:sp>
        <p:nvSpPr>
          <p:cNvPr id="248868" name="Text Box 39"/>
          <p:cNvSpPr txBox="1">
            <a:spLocks noChangeArrowheads="1"/>
          </p:cNvSpPr>
          <p:nvPr/>
        </p:nvSpPr>
        <p:spPr bwMode="auto">
          <a:xfrm>
            <a:off x="533400" y="1295400"/>
            <a:ext cx="4876800" cy="36464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sz="1800" u="none">
                <a:solidFill>
                  <a:srgbClr val="FFFFFF"/>
                </a:solidFill>
              </a:rPr>
              <a:t>Demi-vie d</a:t>
            </a:r>
            <a:r>
              <a:rPr lang="ja-JP" altLang="fr-FR" sz="1800" u="none">
                <a:solidFill>
                  <a:srgbClr val="FFFFFF"/>
                </a:solidFill>
              </a:rPr>
              <a:t>’</a:t>
            </a:r>
            <a:r>
              <a:rPr lang="fr-FR" altLang="ja-JP" sz="1800" u="none">
                <a:solidFill>
                  <a:srgbClr val="FFFFFF"/>
                </a:solidFill>
              </a:rPr>
              <a:t>élimination moyenne du dabigatran: 17 h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sz="1800" u="none">
                <a:solidFill>
                  <a:srgbClr val="FFFFFF"/>
                </a:solidFill>
              </a:rPr>
              <a:t> Facteurs de risque de prolongation de la ½ vie de Pradaxa</a:t>
            </a:r>
            <a:r>
              <a:rPr lang="en-US" sz="1800" u="none">
                <a:solidFill>
                  <a:srgbClr val="FFFFFF"/>
                </a:solidFill>
                <a:cs typeface="Arial" charset="0"/>
              </a:rPr>
              <a:t>®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u="none">
                <a:solidFill>
                  <a:srgbClr val="FFFFFF"/>
                </a:solidFill>
                <a:cs typeface="Arial" charset="0"/>
              </a:rPr>
              <a:t> âge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sz="1800" u="none">
                <a:solidFill>
                  <a:srgbClr val="FFFFFF"/>
                </a:solidFill>
              </a:rPr>
              <a:t> insuffisance rénale modérée (40 ml/min)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u="none">
                <a:solidFill>
                  <a:srgbClr val="FFFFFF"/>
                </a:solidFill>
              </a:rPr>
              <a:t> </a:t>
            </a:r>
            <a:r>
              <a:rPr lang="fr-FR" sz="1800" u="none">
                <a:solidFill>
                  <a:srgbClr val="FFFFFF"/>
                </a:solidFill>
              </a:rPr>
              <a:t>sexe féminin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fr-FR" u="none">
                <a:solidFill>
                  <a:srgbClr val="FFFFFF"/>
                </a:solidFill>
              </a:rPr>
              <a:t> </a:t>
            </a:r>
            <a:r>
              <a:rPr lang="fr-FR" sz="1800" u="none">
                <a:solidFill>
                  <a:srgbClr val="FFFFFF"/>
                </a:solidFill>
              </a:rPr>
              <a:t>interférence P-Gp (verapamil + simvastatine) </a:t>
            </a:r>
          </a:p>
        </p:txBody>
      </p:sp>
      <p:sp>
        <p:nvSpPr>
          <p:cNvPr id="84010" name="AutoShape 42"/>
          <p:cNvSpPr>
            <a:spLocks noChangeArrowheads="1"/>
          </p:cNvSpPr>
          <p:nvPr/>
        </p:nvSpPr>
        <p:spPr bwMode="auto">
          <a:xfrm>
            <a:off x="6705600" y="2286000"/>
            <a:ext cx="609600" cy="228600"/>
          </a:xfrm>
          <a:prstGeom prst="leftArrow">
            <a:avLst>
              <a:gd name="adj1" fmla="val 50000"/>
              <a:gd name="adj2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84011" name="Text Box 43"/>
          <p:cNvSpPr txBox="1">
            <a:spLocks noChangeArrowheads="1"/>
          </p:cNvSpPr>
          <p:nvPr/>
        </p:nvSpPr>
        <p:spPr bwMode="auto">
          <a:xfrm>
            <a:off x="7315200" y="2184400"/>
            <a:ext cx="152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>
                <a:solidFill>
                  <a:srgbClr val="000000"/>
                </a:solidFill>
                <a:cs typeface="+mn-cs"/>
              </a:rPr>
              <a:t>Trauma</a:t>
            </a:r>
          </a:p>
        </p:txBody>
      </p:sp>
      <p:sp>
        <p:nvSpPr>
          <p:cNvPr id="84012" name="Line 44"/>
          <p:cNvSpPr>
            <a:spLocks noChangeShapeType="1"/>
          </p:cNvSpPr>
          <p:nvPr/>
        </p:nvSpPr>
        <p:spPr bwMode="auto">
          <a:xfrm>
            <a:off x="7543800" y="25908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4013" name="Text Box 45"/>
          <p:cNvSpPr txBox="1">
            <a:spLocks noChangeArrowheads="1"/>
          </p:cNvSpPr>
          <p:nvPr/>
        </p:nvSpPr>
        <p:spPr bwMode="auto">
          <a:xfrm>
            <a:off x="539750" y="5084763"/>
            <a:ext cx="4876800" cy="708025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Haemoclot</a:t>
            </a:r>
            <a:r>
              <a:rPr lang="fr-FR" sz="2000" u="none" dirty="0">
                <a:solidFill>
                  <a:srgbClr val="FFFFFF"/>
                </a:solidFill>
                <a:cs typeface="+mn-cs"/>
              </a:rPr>
              <a:t> (Temps de Thrombine modifié) :  300 </a:t>
            </a: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ng</a:t>
            </a:r>
            <a:r>
              <a:rPr lang="fr-FR" sz="2000" u="none" dirty="0">
                <a:solidFill>
                  <a:srgbClr val="FFFFFF"/>
                </a:solidFill>
                <a:cs typeface="+mn-cs"/>
              </a:rPr>
              <a:t>/</a:t>
            </a:r>
            <a:r>
              <a:rPr lang="fr-FR" sz="2000" u="none" dirty="0" err="1">
                <a:solidFill>
                  <a:srgbClr val="FFFFFF"/>
                </a:solidFill>
                <a:cs typeface="+mn-cs"/>
              </a:rPr>
              <a:t>mL</a:t>
            </a:r>
            <a:endParaRPr lang="fr-FR" u="none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248873" name="ZoneTexte 1"/>
          <p:cNvSpPr txBox="1">
            <a:spLocks noChangeArrowheads="1"/>
          </p:cNvSpPr>
          <p:nvPr/>
        </p:nvSpPr>
        <p:spPr bwMode="auto">
          <a:xfrm>
            <a:off x="6659563" y="3141663"/>
            <a:ext cx="2543175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Attendre 24h</a:t>
            </a:r>
          </a:p>
          <a:p>
            <a:pPr eaLnBrk="1" hangingPunct="1"/>
            <a:endParaRPr lang="fr-FR" sz="2000" b="1" u="none">
              <a:solidFill>
                <a:srgbClr val="800000"/>
              </a:solidFill>
            </a:endParaRPr>
          </a:p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Discuter la dialyse</a:t>
            </a:r>
          </a:p>
          <a:p>
            <a:pPr eaLnBrk="1" hangingPunct="1"/>
            <a:endParaRPr lang="fr-FR" sz="2000" b="1" u="none">
              <a:solidFill>
                <a:srgbClr val="800000"/>
              </a:solidFill>
            </a:endParaRPr>
          </a:p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Re-doser </a:t>
            </a:r>
          </a:p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(objectif &lt;30ng/mL)</a:t>
            </a:r>
          </a:p>
          <a:p>
            <a:pPr eaLnBrk="1" hangingPunct="1"/>
            <a:endParaRPr lang="fr-FR" sz="2000" b="1" u="none">
              <a:solidFill>
                <a:srgbClr val="800000"/>
              </a:solidFill>
            </a:endParaRPr>
          </a:p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Si hémorragie CCP</a:t>
            </a:r>
          </a:p>
          <a:p>
            <a:pPr eaLnBrk="1" hangingPunct="1"/>
            <a:r>
              <a:rPr lang="fr-FR" sz="2000" b="1" u="none">
                <a:solidFill>
                  <a:srgbClr val="800000"/>
                </a:solidFill>
              </a:rPr>
              <a:t>25-50 UI/kg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re 1"/>
          <p:cNvSpPr>
            <a:spLocks noGrp="1"/>
          </p:cNvSpPr>
          <p:nvPr>
            <p:ph type="title"/>
          </p:nvPr>
        </p:nvSpPr>
        <p:spPr>
          <a:xfrm>
            <a:off x="684213" y="836613"/>
            <a:ext cx="7772400" cy="1143000"/>
          </a:xfrm>
        </p:spPr>
        <p:txBody>
          <a:bodyPr/>
          <a:lstStyle/>
          <a:p>
            <a:r>
              <a:rPr lang="fr-FR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Madame 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fr-FR" sz="2400" dirty="0" smtClean="0"/>
              <a:t>Quelle dose de </a:t>
            </a:r>
            <a:r>
              <a:rPr lang="fr-FR" sz="2400" dirty="0" err="1" smtClean="0"/>
              <a:t>dabigatran</a:t>
            </a:r>
            <a:r>
              <a:rPr lang="fr-FR" sz="2400" dirty="0" smtClean="0"/>
              <a:t> (</a:t>
            </a:r>
            <a:r>
              <a:rPr lang="fr-FR" sz="2400" dirty="0" err="1" smtClean="0"/>
              <a:t>Pradaxa</a:t>
            </a:r>
            <a:r>
              <a:rPr lang="fr-FR" sz="2400" dirty="0" smtClean="0"/>
              <a:t>®) ?</a:t>
            </a:r>
          </a:p>
          <a:p>
            <a:pPr>
              <a:lnSpc>
                <a:spcPct val="150000"/>
              </a:lnSpc>
              <a:defRPr/>
            </a:pPr>
            <a:r>
              <a:rPr lang="fr-FR" sz="2400" dirty="0" smtClean="0"/>
              <a:t>150 mg</a:t>
            </a:r>
          </a:p>
          <a:p>
            <a:pPr>
              <a:lnSpc>
                <a:spcPct val="150000"/>
              </a:lnSpc>
              <a:defRPr/>
            </a:pPr>
            <a:r>
              <a:rPr lang="fr-FR" sz="2400" dirty="0" smtClean="0"/>
              <a:t>220 mg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914400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0882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404813"/>
            <a:ext cx="5119688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3800" y="44450"/>
            <a:ext cx="7410450" cy="784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000" smtClean="0">
                <a:ea typeface="+mj-ea"/>
                <a:cs typeface="+mj-cs"/>
              </a:rPr>
              <a:t>CHIRURGIE URGENTE et RIVAROXAN (XARELTO</a:t>
            </a:r>
            <a:r>
              <a:rPr lang="fr-FR" sz="20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2000" smtClean="0">
                <a:latin typeface="Franklin Gothic Medium" pitchFamily="34" charset="0"/>
                <a:ea typeface="+mj-ea"/>
                <a:cs typeface="+mj-cs"/>
              </a:rPr>
              <a:t>)</a:t>
            </a:r>
            <a:endParaRPr lang="fr-FR" sz="2000" smtClean="0">
              <a:ea typeface="+mj-ea"/>
              <a:cs typeface="+mj-cs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740650" y="117475"/>
            <a:ext cx="1295400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Votre établissement </a:t>
            </a:r>
            <a:r>
              <a:rPr lang="fr-FR" sz="800" b="1">
                <a:solidFill>
                  <a:srgbClr val="1F497D"/>
                </a:solidFill>
                <a:ea typeface="MS PGothic"/>
                <a:cs typeface="Times New Roman" pitchFamily="18" charset="0"/>
              </a:rPr>
              <a:t>dispose</a:t>
            </a: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 d’un dosage spécifique de </a:t>
            </a:r>
            <a:r>
              <a:rPr lang="fr-FR" sz="800" b="1" u="none">
                <a:solidFill>
                  <a:srgbClr val="D2533C"/>
                </a:solidFill>
                <a:ea typeface="MS PGothic"/>
                <a:cs typeface="Times New Roman" pitchFamily="18" charset="0"/>
              </a:rPr>
              <a:t>RIVAROXABAN (Xarelto®)</a:t>
            </a:r>
            <a:endParaRPr lang="fr-FR" sz="800" u="none">
              <a:solidFill>
                <a:srgbClr val="D2533C"/>
              </a:solidFill>
              <a:latin typeface="Times New Roman" pitchFamily="18" charset="0"/>
              <a:ea typeface="MS PGothic"/>
              <a:cs typeface="Times New Roman" pitchFamily="18" charset="0"/>
            </a:endParaRPr>
          </a:p>
        </p:txBody>
      </p:sp>
      <p:sp>
        <p:nvSpPr>
          <p:cNvPr id="251907" name="ZoneTexte 7"/>
          <p:cNvSpPr txBox="1">
            <a:spLocks noChangeArrowheads="1"/>
          </p:cNvSpPr>
          <p:nvPr/>
        </p:nvSpPr>
        <p:spPr bwMode="auto">
          <a:xfrm>
            <a:off x="971550" y="5084763"/>
            <a:ext cx="806450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 </a:t>
            </a: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*Il n’est pas possible de déterminer avec précision le délai d’obtention d’un seuil de 30 ng/ml, d’où la mention </a:t>
            </a:r>
            <a:r>
              <a:rPr lang="fr-FR" sz="1100">
                <a:solidFill>
                  <a:srgbClr val="3E4652"/>
                </a:solidFill>
                <a:ea typeface="MS PGothic" charset="0"/>
                <a:cs typeface="MS PGothic" charset="0"/>
              </a:rPr>
              <a:t>« jusqu’à 12 h »</a:t>
            </a:r>
            <a:endParaRPr lang="fr-FR" sz="1100" u="none">
              <a:solidFill>
                <a:srgbClr val="FF0000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**Ce deuxième dosage peut permettre d'estimer le temps nécessaire à l’obtention du seuil de 30 ng/ml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***Cette proposition s’applique essentiellement dans les situations d’urgence où l’on ne peut pas attendre :  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</a:t>
            </a:r>
            <a:r>
              <a:rPr lang="fr-FR" sz="12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CCP=25-50 UI/kg ou FEIBA=30-50 UI/Kg </a:t>
            </a:r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en fonction de la disponibilité</a:t>
            </a:r>
            <a:endParaRPr lang="fr-FR" sz="1100" u="none">
              <a:solidFill>
                <a:srgbClr val="3E4652"/>
              </a:solidFill>
              <a:cs typeface="Times New Roman" charset="0"/>
            </a:endParaRP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Pas de données disponibles sur le risque thrombotique de fortes doses de CCP ou de FEIBA</a:t>
            </a: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L'antagonisation par CCP ou FEIBA ne corrige pas complètement les anomalies biologiques de l’hémostase</a:t>
            </a:r>
          </a:p>
          <a:p>
            <a:pPr eaLnBrk="1" hangingPunct="1"/>
            <a:r>
              <a:rPr lang="fr-FR" sz="1100" u="none">
                <a:solidFill>
                  <a:srgbClr val="3E4652"/>
                </a:solidFill>
                <a:ea typeface="MS PGothic" charset="0"/>
                <a:cs typeface="MS PGothic" charset="0"/>
              </a:rPr>
              <a:t>	Le rFVIIa n’est pas envisagé en première intention</a:t>
            </a:r>
          </a:p>
        </p:txBody>
      </p:sp>
      <p:grpSp>
        <p:nvGrpSpPr>
          <p:cNvPr id="251908" name="Groupe 12"/>
          <p:cNvGrpSpPr>
            <a:grpSpLocks/>
          </p:cNvGrpSpPr>
          <p:nvPr/>
        </p:nvGrpSpPr>
        <p:grpSpPr bwMode="auto">
          <a:xfrm>
            <a:off x="468313" y="1412875"/>
            <a:ext cx="3084512" cy="460375"/>
            <a:chOff x="0" y="1441"/>
            <a:chExt cx="3254692" cy="693215"/>
          </a:xfrm>
        </p:grpSpPr>
        <p:sp>
          <p:nvSpPr>
            <p:cNvPr id="14" name="Pentagone 13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agone 4"/>
            <p:cNvSpPr/>
            <p:nvPr/>
          </p:nvSpPr>
          <p:spPr>
            <a:xfrm>
              <a:off x="0" y="1441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[Rivaroxaban]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 30 ng/ml</a:t>
              </a:r>
            </a:p>
          </p:txBody>
        </p:sp>
      </p:grpSp>
      <p:grpSp>
        <p:nvGrpSpPr>
          <p:cNvPr id="251909" name="Groupe 15"/>
          <p:cNvGrpSpPr>
            <a:grpSpLocks/>
          </p:cNvGrpSpPr>
          <p:nvPr/>
        </p:nvGrpSpPr>
        <p:grpSpPr bwMode="auto">
          <a:xfrm>
            <a:off x="468313" y="2205038"/>
            <a:ext cx="3084512" cy="674687"/>
            <a:chOff x="0" y="729317"/>
            <a:chExt cx="3254692" cy="693215"/>
          </a:xfrm>
        </p:grpSpPr>
        <p:sp>
          <p:nvSpPr>
            <p:cNvPr id="23" name="Pentagone 22"/>
            <p:cNvSpPr/>
            <p:nvPr/>
          </p:nvSpPr>
          <p:spPr>
            <a:xfrm>
              <a:off x="0" y="729317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entagone 4"/>
            <p:cNvSpPr/>
            <p:nvPr/>
          </p:nvSpPr>
          <p:spPr>
            <a:xfrm>
              <a:off x="0" y="729317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30 ng/ml &lt; [Rivaroxaban]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 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200ng/ml</a:t>
              </a: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251910" name="Groupe 16"/>
          <p:cNvGrpSpPr>
            <a:grpSpLocks/>
          </p:cNvGrpSpPr>
          <p:nvPr/>
        </p:nvGrpSpPr>
        <p:grpSpPr bwMode="auto">
          <a:xfrm>
            <a:off x="468313" y="3502025"/>
            <a:ext cx="3084512" cy="681038"/>
            <a:chOff x="0" y="1457192"/>
            <a:chExt cx="3254692" cy="693215"/>
          </a:xfrm>
        </p:grpSpPr>
        <p:sp>
          <p:nvSpPr>
            <p:cNvPr id="21" name="Pentagone 20"/>
            <p:cNvSpPr/>
            <p:nvPr/>
          </p:nvSpPr>
          <p:spPr>
            <a:xfrm>
              <a:off x="0" y="1457192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entagone 6"/>
            <p:cNvSpPr/>
            <p:nvPr/>
          </p:nvSpPr>
          <p:spPr>
            <a:xfrm>
              <a:off x="0" y="1457192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200ng/ml &lt; [Rivaroxaban] </a:t>
              </a:r>
              <a:r>
                <a:rPr lang="fr-FR" sz="1200" b="1">
                  <a:solidFill>
                    <a:srgbClr val="FFFFFF"/>
                  </a:solidFill>
                  <a:latin typeface="Arial"/>
                </a:rPr>
                <a:t>&lt; </a:t>
              </a: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400 ng/ml</a:t>
              </a: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251911" name="Groupe 17"/>
          <p:cNvGrpSpPr>
            <a:grpSpLocks/>
          </p:cNvGrpSpPr>
          <p:nvPr/>
        </p:nvGrpSpPr>
        <p:grpSpPr bwMode="auto">
          <a:xfrm>
            <a:off x="468313" y="4583113"/>
            <a:ext cx="3084512" cy="423862"/>
            <a:chOff x="0" y="2185068"/>
            <a:chExt cx="3254692" cy="693215"/>
          </a:xfrm>
        </p:grpSpPr>
        <p:sp>
          <p:nvSpPr>
            <p:cNvPr id="19" name="Pentagone 18"/>
            <p:cNvSpPr/>
            <p:nvPr/>
          </p:nvSpPr>
          <p:spPr>
            <a:xfrm>
              <a:off x="0" y="2185068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Pentagone 8"/>
            <p:cNvSpPr/>
            <p:nvPr/>
          </p:nvSpPr>
          <p:spPr>
            <a:xfrm>
              <a:off x="0" y="2185068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[Rivaroxaban] &gt; 400 ng/ml</a:t>
              </a:r>
            </a:p>
          </p:txBody>
        </p:sp>
      </p:grpSp>
      <p:grpSp>
        <p:nvGrpSpPr>
          <p:cNvPr id="251912" name="Groupe 24"/>
          <p:cNvGrpSpPr>
            <a:grpSpLocks/>
          </p:cNvGrpSpPr>
          <p:nvPr/>
        </p:nvGrpSpPr>
        <p:grpSpPr bwMode="auto">
          <a:xfrm>
            <a:off x="3786188" y="1412875"/>
            <a:ext cx="5106987" cy="454025"/>
            <a:chOff x="3254692" y="70763"/>
            <a:chExt cx="5786120" cy="554572"/>
          </a:xfrm>
        </p:grpSpPr>
        <p:sp>
          <p:nvSpPr>
            <p:cNvPr id="35" name="Rectangle 34"/>
            <p:cNvSpPr/>
            <p:nvPr/>
          </p:nvSpPr>
          <p:spPr>
            <a:xfrm rot="5400000">
              <a:off x="5870466" y="-2545011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Arrondir un rectangle avec un coin du même côté 4"/>
            <p:cNvSpPr/>
            <p:nvPr/>
          </p:nvSpPr>
          <p:spPr>
            <a:xfrm>
              <a:off x="3254692" y="97910"/>
              <a:ext cx="5759141" cy="50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Opérer</a:t>
              </a:r>
            </a:p>
          </p:txBody>
        </p:sp>
      </p:grpSp>
      <p:grpSp>
        <p:nvGrpSpPr>
          <p:cNvPr id="251913" name="Groupe 25"/>
          <p:cNvGrpSpPr>
            <a:grpSpLocks/>
          </p:cNvGrpSpPr>
          <p:nvPr/>
        </p:nvGrpSpPr>
        <p:grpSpPr bwMode="auto">
          <a:xfrm>
            <a:off x="3786188" y="2060575"/>
            <a:ext cx="5083175" cy="1076325"/>
            <a:chOff x="3254692" y="798639"/>
            <a:chExt cx="5786120" cy="554572"/>
          </a:xfrm>
        </p:grpSpPr>
        <p:sp>
          <p:nvSpPr>
            <p:cNvPr id="33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Arrondir un rectangle avec un coin du même côté 6"/>
            <p:cNvSpPr/>
            <p:nvPr/>
          </p:nvSpPr>
          <p:spPr>
            <a:xfrm>
              <a:off x="3254692" y="825632"/>
              <a:ext cx="5759014" cy="5005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Attendre jusqu’à 12 h* puis nouveau dosage**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</a:pPr>
              <a:r>
                <a:rPr lang="fr-FR" sz="1400" b="1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ou</a:t>
              </a: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(si délai incompatible avec l’urgence)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Opérer, si saignement anormal : antagoniser l’effet anti-coagulant***</a:t>
              </a:r>
            </a:p>
          </p:txBody>
        </p:sp>
      </p:grpSp>
      <p:grpSp>
        <p:nvGrpSpPr>
          <p:cNvPr id="251914" name="Groupe 26"/>
          <p:cNvGrpSpPr>
            <a:grpSpLocks/>
          </p:cNvGrpSpPr>
          <p:nvPr/>
        </p:nvGrpSpPr>
        <p:grpSpPr bwMode="auto">
          <a:xfrm>
            <a:off x="3768725" y="3284538"/>
            <a:ext cx="5076825" cy="1147762"/>
            <a:chOff x="3237353" y="1526516"/>
            <a:chExt cx="5803459" cy="554572"/>
          </a:xfrm>
        </p:grpSpPr>
        <p:sp>
          <p:nvSpPr>
            <p:cNvPr id="31" name="Arrondir un rectangle avec un coin du même côté 30"/>
            <p:cNvSpPr/>
            <p:nvPr/>
          </p:nvSpPr>
          <p:spPr>
            <a:xfrm rot="5400000">
              <a:off x="5869964" y="-1089761"/>
              <a:ext cx="554572" cy="5787126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Arrondir un rectangle avec un coin du même côté 8"/>
            <p:cNvSpPr/>
            <p:nvPr/>
          </p:nvSpPr>
          <p:spPr>
            <a:xfrm>
              <a:off x="3237353" y="1530351"/>
              <a:ext cx="5661911" cy="5507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Attendre 12 – 24 h puis nouveau dosage**</a:t>
              </a: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	ou</a:t>
              </a: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(si délai incompatible avec l’urgence)</a:t>
              </a:r>
            </a:p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Retarder au maximum l’intervention</a:t>
              </a:r>
            </a:p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Opérer, si saignement anormal : </a:t>
              </a:r>
              <a:r>
                <a:rPr lang="fr-FR" sz="1400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antagoniser</a:t>
              </a: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***</a:t>
              </a:r>
            </a:p>
          </p:txBody>
        </p:sp>
      </p:grpSp>
      <p:grpSp>
        <p:nvGrpSpPr>
          <p:cNvPr id="251915" name="Groupe 27"/>
          <p:cNvGrpSpPr>
            <a:grpSpLocks/>
          </p:cNvGrpSpPr>
          <p:nvPr/>
        </p:nvGrpSpPr>
        <p:grpSpPr bwMode="auto">
          <a:xfrm>
            <a:off x="3786188" y="4583113"/>
            <a:ext cx="5059362" cy="423862"/>
            <a:chOff x="3254692" y="2254391"/>
            <a:chExt cx="5786120" cy="554572"/>
          </a:xfrm>
        </p:grpSpPr>
        <p:sp>
          <p:nvSpPr>
            <p:cNvPr id="29" name="Arrondir un rectangle avec un coin du même côté 28"/>
            <p:cNvSpPr/>
            <p:nvPr/>
          </p:nvSpPr>
          <p:spPr>
            <a:xfrm rot="5400000">
              <a:off x="5870466" y="-361383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Arrondir un rectangle avec un coin du même côté 10"/>
            <p:cNvSpPr/>
            <p:nvPr/>
          </p:nvSpPr>
          <p:spPr>
            <a:xfrm>
              <a:off x="3254692" y="2281392"/>
              <a:ext cx="5758887" cy="50057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  <a:defRPr/>
              </a:pPr>
              <a:r>
                <a:rPr lang="fr-FR" sz="1400" u="none" dirty="0">
                  <a:solidFill>
                    <a:srgbClr val="292934"/>
                  </a:solidFill>
                  <a:latin typeface="Arial"/>
                </a:rPr>
                <a:t> Surdosage – Risque hémorragique majeur</a:t>
              </a: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107950" y="5084763"/>
            <a:ext cx="8928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1917" name="Imag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445125"/>
            <a:ext cx="66516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8" name="Imag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>
            <a:fillRect/>
          </a:stretch>
        </p:blipFill>
        <p:spPr bwMode="auto">
          <a:xfrm>
            <a:off x="328613" y="5548313"/>
            <a:ext cx="4270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7" name="Rectangle 32"/>
          <p:cNvSpPr>
            <a:spLocks noChangeArrowheads="1"/>
          </p:cNvSpPr>
          <p:nvPr/>
        </p:nvSpPr>
        <p:spPr bwMode="auto">
          <a:xfrm>
            <a:off x="107950" y="44450"/>
            <a:ext cx="1079500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51920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179388" y="115888"/>
            <a:ext cx="107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Text Box 34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410450" cy="784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fr-FR" sz="2000" smtClean="0">
                <a:ea typeface="+mj-ea"/>
                <a:cs typeface="+mj-cs"/>
              </a:rPr>
              <a:t>CHIRURGIE URGENTE et DABIGATRAN (PRADAXA</a:t>
            </a:r>
            <a:r>
              <a:rPr lang="fr-FR" sz="20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2000" smtClean="0">
                <a:latin typeface="Franklin Gothic Medium" pitchFamily="34" charset="0"/>
                <a:ea typeface="+mj-ea"/>
                <a:cs typeface="+mj-cs"/>
              </a:rPr>
              <a:t>)</a:t>
            </a:r>
            <a:endParaRPr lang="fr-FR" sz="2000" smtClean="0">
              <a:ea typeface="+mj-ea"/>
              <a:cs typeface="+mj-cs"/>
            </a:endParaRPr>
          </a:p>
        </p:txBody>
      </p:sp>
      <p:sp>
        <p:nvSpPr>
          <p:cNvPr id="252930" name="ZoneTexte 7"/>
          <p:cNvSpPr txBox="1">
            <a:spLocks noChangeArrowheads="1"/>
          </p:cNvSpPr>
          <p:nvPr/>
        </p:nvSpPr>
        <p:spPr bwMode="auto">
          <a:xfrm>
            <a:off x="827088" y="5084763"/>
            <a:ext cx="81724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* Il n’est pas possible de déterminer avec précision le délai d’obtention d’un seuil TCA </a:t>
            </a:r>
            <a:r>
              <a:rPr lang="fr-FR" sz="1000" b="1" u="none">
                <a:solidFill>
                  <a:srgbClr val="292934"/>
                </a:solidFill>
                <a:ea typeface="MS PGothic" charset="0"/>
                <a:cs typeface="MS PGothic" charset="0"/>
              </a:rPr>
              <a:t>≤</a:t>
            </a:r>
            <a:r>
              <a:rPr lang="fr-FR" sz="1000" u="none">
                <a:solidFill>
                  <a:srgbClr val="292934"/>
                </a:solidFill>
                <a:ea typeface="MS PGothic" charset="0"/>
                <a:cs typeface="MS PGothic" charset="0"/>
              </a:rPr>
              <a:t> </a:t>
            </a:r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1.2 </a:t>
            </a:r>
            <a:r>
              <a:rPr lang="fr-FR" sz="1000" u="none">
                <a:solidFill>
                  <a:srgbClr val="292934"/>
                </a:solidFill>
                <a:ea typeface="MS PGothic" charset="0"/>
                <a:cs typeface="MS PGothic" charset="0"/>
              </a:rPr>
              <a:t>et TP </a:t>
            </a:r>
            <a:r>
              <a:rPr lang="fr-FR" sz="1000" b="1" u="none">
                <a:solidFill>
                  <a:srgbClr val="292934"/>
                </a:solidFill>
                <a:ea typeface="MS PGothic" charset="0"/>
                <a:cs typeface="MS PGothic" charset="0"/>
                <a:sym typeface="Symbol" charset="0"/>
              </a:rPr>
              <a:t></a:t>
            </a:r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 70-80 %, d’où la mention </a:t>
            </a:r>
            <a:r>
              <a:rPr lang="fr-FR" sz="1000">
                <a:solidFill>
                  <a:srgbClr val="3E4652"/>
                </a:solidFill>
                <a:ea typeface="MS PGothic" charset="0"/>
                <a:cs typeface="MS PGothic" charset="0"/>
              </a:rPr>
              <a:t>« jusqu’à 12 h »</a:t>
            </a:r>
            <a:endParaRPr lang="fr-FR" sz="1000" u="none">
              <a:solidFill>
                <a:srgbClr val="3E4652"/>
              </a:solidFill>
              <a:ea typeface="MS PGothic" charset="0"/>
              <a:cs typeface="MS PGothic" charset="0"/>
            </a:endParaRPr>
          </a:p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** Cette proposition s’applique essentiellement dans les situations d’urgence où l’on ne peut pas attendre:  </a:t>
            </a:r>
          </a:p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	</a:t>
            </a:r>
            <a:r>
              <a:rPr lang="fr-FR" sz="10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CCP=25-50 UI/kg ou FEIBA=30-50 UI/Kg </a:t>
            </a:r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en fonction de la disponibilité</a:t>
            </a:r>
          </a:p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	Pas de données disponibles sur le risque thrombotique de fortes doses de CCP ou de FEIBA, chez ces patients</a:t>
            </a:r>
          </a:p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	L'antagonisation par CCP ou FEIBA ne corrige pas complètement les anomalies biologiques de l’hémostase</a:t>
            </a:r>
          </a:p>
          <a:p>
            <a:pPr eaLnBrk="1" hangingPunct="1"/>
            <a:r>
              <a:rPr lang="fr-FR" sz="1000" u="none">
                <a:solidFill>
                  <a:srgbClr val="3E4652"/>
                </a:solidFill>
                <a:ea typeface="MS PGothic" charset="0"/>
                <a:cs typeface="MS PGothic" charset="0"/>
              </a:rPr>
              <a:t>	Le rFVIIa n’est pas envisagé en première intention</a:t>
            </a:r>
          </a:p>
          <a:p>
            <a:pPr eaLnBrk="1" hangingPunct="1"/>
            <a:endParaRPr lang="fr-FR" sz="1000" u="none">
              <a:solidFill>
                <a:srgbClr val="3E4652"/>
              </a:solidFill>
              <a:ea typeface="MS PGothic" charset="0"/>
              <a:cs typeface="MS PGothic" charset="0"/>
            </a:endParaRPr>
          </a:p>
        </p:txBody>
      </p:sp>
      <p:grpSp>
        <p:nvGrpSpPr>
          <p:cNvPr id="252931" name="Groupe 12"/>
          <p:cNvGrpSpPr>
            <a:grpSpLocks/>
          </p:cNvGrpSpPr>
          <p:nvPr/>
        </p:nvGrpSpPr>
        <p:grpSpPr bwMode="auto">
          <a:xfrm>
            <a:off x="119063" y="1844675"/>
            <a:ext cx="3084512" cy="460375"/>
            <a:chOff x="0" y="1441"/>
            <a:chExt cx="3254692" cy="693215"/>
          </a:xfrm>
        </p:grpSpPr>
        <p:sp>
          <p:nvSpPr>
            <p:cNvPr id="14" name="Pentagone 13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Pentagone 4"/>
            <p:cNvSpPr/>
            <p:nvPr/>
          </p:nvSpPr>
          <p:spPr>
            <a:xfrm>
              <a:off x="0" y="1441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>
                <a:buClr>
                  <a:srgbClr val="FFFFFF"/>
                </a:buClr>
                <a:tabLst>
                  <a:tab pos="808038" algn="l"/>
                </a:tabLst>
                <a:defRPr/>
              </a:pP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TCA </a:t>
              </a:r>
              <a:r>
                <a:rPr lang="fr-FR" sz="1400" b="1" u="none" dirty="0">
                  <a:solidFill>
                    <a:srgbClr val="FFFFFF"/>
                  </a:solidFill>
                  <a:latin typeface="Arial"/>
                  <a:cs typeface="Arial" charset="0"/>
                </a:rPr>
                <a:t>≤ </a:t>
              </a: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1.2 et TP </a:t>
              </a:r>
              <a:r>
                <a:rPr lang="fr-FR" sz="1400" b="1" u="none" dirty="0">
                  <a:solidFill>
                    <a:srgbClr val="FFFFFF"/>
                  </a:solidFill>
                  <a:latin typeface="Arial"/>
                  <a:sym typeface="Symbol" pitchFamily="18" charset="2"/>
                </a:rPr>
                <a:t></a:t>
              </a: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 80 %</a:t>
              </a:r>
              <a:endParaRPr lang="fr-FR" sz="1400" b="1" u="none" baseline="30000" dirty="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252932" name="Groupe 15"/>
          <p:cNvGrpSpPr>
            <a:grpSpLocks/>
          </p:cNvGrpSpPr>
          <p:nvPr/>
        </p:nvGrpSpPr>
        <p:grpSpPr bwMode="auto">
          <a:xfrm>
            <a:off x="119063" y="2781300"/>
            <a:ext cx="3084512" cy="396875"/>
            <a:chOff x="0" y="729317"/>
            <a:chExt cx="3254692" cy="693215"/>
          </a:xfrm>
        </p:grpSpPr>
        <p:sp>
          <p:nvSpPr>
            <p:cNvPr id="23" name="Pentagone 22"/>
            <p:cNvSpPr/>
            <p:nvPr/>
          </p:nvSpPr>
          <p:spPr>
            <a:xfrm>
              <a:off x="0" y="729317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entagone 4"/>
            <p:cNvSpPr/>
            <p:nvPr/>
          </p:nvSpPr>
          <p:spPr>
            <a:xfrm>
              <a:off x="0" y="729317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1.2 &lt; TCA ≤ 1.5 ou TP &lt; 80 %</a:t>
              </a:r>
            </a:p>
          </p:txBody>
        </p:sp>
      </p:grpSp>
      <p:grpSp>
        <p:nvGrpSpPr>
          <p:cNvPr id="252933" name="Groupe 16"/>
          <p:cNvGrpSpPr>
            <a:grpSpLocks/>
          </p:cNvGrpSpPr>
          <p:nvPr/>
        </p:nvGrpSpPr>
        <p:grpSpPr bwMode="auto">
          <a:xfrm>
            <a:off x="119063" y="3894138"/>
            <a:ext cx="3084512" cy="398462"/>
            <a:chOff x="0" y="1457192"/>
            <a:chExt cx="3254692" cy="693215"/>
          </a:xfrm>
        </p:grpSpPr>
        <p:sp>
          <p:nvSpPr>
            <p:cNvPr id="21" name="Pentagone 20"/>
            <p:cNvSpPr/>
            <p:nvPr/>
          </p:nvSpPr>
          <p:spPr>
            <a:xfrm>
              <a:off x="0" y="1457192"/>
              <a:ext cx="3254692" cy="69321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Pentagone 6"/>
            <p:cNvSpPr/>
            <p:nvPr/>
          </p:nvSpPr>
          <p:spPr>
            <a:xfrm>
              <a:off x="0" y="1457192"/>
              <a:ext cx="3082159" cy="6932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algn="ctr"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TCA  &gt; 1.5</a:t>
              </a:r>
            </a:p>
          </p:txBody>
        </p:sp>
      </p:grpSp>
      <p:grpSp>
        <p:nvGrpSpPr>
          <p:cNvPr id="252934" name="Groupe 24"/>
          <p:cNvGrpSpPr>
            <a:grpSpLocks/>
          </p:cNvGrpSpPr>
          <p:nvPr/>
        </p:nvGrpSpPr>
        <p:grpSpPr bwMode="auto">
          <a:xfrm>
            <a:off x="3221038" y="1844675"/>
            <a:ext cx="5815012" cy="454025"/>
            <a:chOff x="3254692" y="70763"/>
            <a:chExt cx="5786120" cy="554572"/>
          </a:xfrm>
        </p:grpSpPr>
        <p:sp>
          <p:nvSpPr>
            <p:cNvPr id="35" name="Rectangle 34"/>
            <p:cNvSpPr/>
            <p:nvPr/>
          </p:nvSpPr>
          <p:spPr>
            <a:xfrm rot="5400000">
              <a:off x="5870466" y="-2545010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Arrondir un rectangle avec un coin du même côté 4"/>
            <p:cNvSpPr/>
            <p:nvPr/>
          </p:nvSpPr>
          <p:spPr>
            <a:xfrm>
              <a:off x="3254692" y="97910"/>
              <a:ext cx="5759267" cy="5002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Opérer</a:t>
              </a:r>
            </a:p>
          </p:txBody>
        </p:sp>
      </p:grpSp>
      <p:grpSp>
        <p:nvGrpSpPr>
          <p:cNvPr id="252935" name="Groupe 25"/>
          <p:cNvGrpSpPr>
            <a:grpSpLocks/>
          </p:cNvGrpSpPr>
          <p:nvPr/>
        </p:nvGrpSpPr>
        <p:grpSpPr bwMode="auto">
          <a:xfrm>
            <a:off x="3221038" y="2420938"/>
            <a:ext cx="5815012" cy="1033462"/>
            <a:chOff x="3254692" y="798639"/>
            <a:chExt cx="5786120" cy="554572"/>
          </a:xfrm>
        </p:grpSpPr>
        <p:sp>
          <p:nvSpPr>
            <p:cNvPr id="33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Arrondir un rectangle avec un coin du même côté 6"/>
            <p:cNvSpPr/>
            <p:nvPr/>
          </p:nvSpPr>
          <p:spPr>
            <a:xfrm>
              <a:off x="3254692" y="825899"/>
              <a:ext cx="5759267" cy="5000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Attendre jusqu’à 12 h* et obtenir un dosage spécifique / nouveau TP- TCA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</a:pPr>
              <a:r>
                <a:rPr lang="fr-FR" sz="1400" b="1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	ou</a:t>
              </a: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(si délai incompatible avec l’urgence)</a:t>
              </a:r>
            </a:p>
            <a:p>
              <a:pPr marL="57150" lvl="1" indent="-57150" defTabSz="311150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"/>
              </a:pPr>
              <a:r>
                <a:rPr lang="fr-FR" sz="1400" u="none">
                  <a:solidFill>
                    <a:srgbClr val="292934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 Opérer, si saignement anormal : antagoniser ***</a:t>
              </a:r>
            </a:p>
          </p:txBody>
        </p:sp>
      </p:grpSp>
      <p:cxnSp>
        <p:nvCxnSpPr>
          <p:cNvPr id="41" name="Connecteur droit 40"/>
          <p:cNvCxnSpPr/>
          <p:nvPr/>
        </p:nvCxnSpPr>
        <p:spPr>
          <a:xfrm>
            <a:off x="107950" y="4941888"/>
            <a:ext cx="8928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5" name="ZoneTexte 4"/>
          <p:cNvSpPr txBox="1">
            <a:spLocks noChangeArrowheads="1"/>
          </p:cNvSpPr>
          <p:nvPr/>
        </p:nvSpPr>
        <p:spPr bwMode="auto">
          <a:xfrm>
            <a:off x="215900" y="1052513"/>
            <a:ext cx="88931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u="none">
                <a:solidFill>
                  <a:srgbClr val="D2533C"/>
                </a:solidFill>
                <a:ea typeface="+mn-ea"/>
                <a:cs typeface="+mn-cs"/>
              </a:rPr>
              <a:t>Il s’agit d’une solution dégradée en cas d’indisponibilité immédiate de dosage spécifique. </a:t>
            </a:r>
          </a:p>
          <a:p>
            <a:pPr algn="ctr">
              <a:defRPr/>
            </a:pPr>
            <a:r>
              <a:rPr lang="fr-FR" sz="1600" b="1" u="none">
                <a:solidFill>
                  <a:srgbClr val="D2533C"/>
                </a:solidFill>
                <a:ea typeface="+mn-ea"/>
                <a:cs typeface="+mn-cs"/>
              </a:rPr>
              <a:t>Elle ne garantit pas de manière formelle l’absence de complications hémorragiques</a:t>
            </a:r>
          </a:p>
        </p:txBody>
      </p:sp>
      <p:sp>
        <p:nvSpPr>
          <p:cNvPr id="38" name="Arrondir un rectangle avec un coin du même côté 8"/>
          <p:cNvSpPr/>
          <p:nvPr/>
        </p:nvSpPr>
        <p:spPr>
          <a:xfrm>
            <a:off x="3221038" y="3517900"/>
            <a:ext cx="5815012" cy="1350963"/>
          </a:xfrm>
          <a:prstGeom prst="rect">
            <a:avLst/>
          </a:prstGeom>
          <a:solidFill>
            <a:srgbClr val="DCE0DE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6670" tIns="13335" rIns="26670" bIns="13335" anchor="ctr"/>
          <a:lstStyle/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 Attendre 12 – 24 h et obtenir un dosage spécifique / nouveau TP-TCA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defRPr/>
            </a:pPr>
            <a:r>
              <a:rPr lang="fr-FR" sz="1400" b="1" u="none" dirty="0">
                <a:solidFill>
                  <a:srgbClr val="292934"/>
                </a:solidFill>
                <a:latin typeface="Arial"/>
              </a:rPr>
              <a:t>	 	ou</a:t>
            </a:r>
            <a:r>
              <a:rPr lang="fr-FR" sz="1400" u="none" dirty="0">
                <a:solidFill>
                  <a:srgbClr val="292934"/>
                </a:solidFill>
                <a:latin typeface="Arial"/>
              </a:rPr>
              <a:t> (si délai incompatible avec l’urgence)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 Si Cockcroft &lt; 50 ml/mn, obtenir un dosage spécifique, pour dépister  un surdosage et/ou discuter une dialyse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Retarder au maximum l’intervention</a:t>
            </a:r>
          </a:p>
          <a:p>
            <a:pPr marL="57150" lvl="1" indent="-57150" defTabSz="311150">
              <a:lnSpc>
                <a:spcPct val="90000"/>
              </a:lnSpc>
              <a:spcAft>
                <a:spcPct val="15000"/>
              </a:spcAft>
              <a:buClr>
                <a:srgbClr val="D2533C"/>
              </a:buClr>
              <a:buFontTx/>
              <a:buChar char="•"/>
              <a:defRPr/>
            </a:pPr>
            <a:r>
              <a:rPr lang="fr-FR" sz="1400" u="none" dirty="0">
                <a:solidFill>
                  <a:srgbClr val="292934"/>
                </a:solidFill>
                <a:latin typeface="Arial"/>
              </a:rPr>
              <a:t> Opérer, si saignement anormal :</a:t>
            </a:r>
            <a:r>
              <a:rPr lang="fr-FR" sz="1400" u="none" dirty="0" err="1">
                <a:solidFill>
                  <a:srgbClr val="292934"/>
                </a:solidFill>
                <a:latin typeface="Arial"/>
              </a:rPr>
              <a:t>antagoniser</a:t>
            </a:r>
            <a:r>
              <a:rPr lang="fr-FR" sz="1400" u="none" dirty="0">
                <a:solidFill>
                  <a:srgbClr val="292934"/>
                </a:solidFill>
                <a:latin typeface="Arial"/>
              </a:rPr>
              <a:t>***</a:t>
            </a:r>
          </a:p>
        </p:txBody>
      </p:sp>
      <p:pic>
        <p:nvPicPr>
          <p:cNvPr id="252939" name="Image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067300"/>
            <a:ext cx="66516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40" name="Image 4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>
            <a:fillRect/>
          </a:stretch>
        </p:blipFill>
        <p:spPr bwMode="auto">
          <a:xfrm>
            <a:off x="328613" y="5172075"/>
            <a:ext cx="427037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41" name="Rectangle 11"/>
          <p:cNvSpPr>
            <a:spLocks noChangeArrowheads="1"/>
          </p:cNvSpPr>
          <p:nvPr/>
        </p:nvSpPr>
        <p:spPr bwMode="auto">
          <a:xfrm>
            <a:off x="1150938" y="6237288"/>
            <a:ext cx="7885112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722313" algn="l"/>
              </a:tabLst>
            </a:pPr>
            <a:r>
              <a:rPr lang="fr-FR" sz="1100" b="1" i="1">
                <a:solidFill>
                  <a:srgbClr val="D2533C"/>
                </a:solidFill>
                <a:ea typeface="MS PGothic" charset="0"/>
                <a:cs typeface="MS PGothic" charset="0"/>
              </a:rPr>
              <a:t>Remarque </a:t>
            </a:r>
            <a:r>
              <a:rPr lang="fr-FR" sz="1100" b="1" i="1" u="none">
                <a:solidFill>
                  <a:srgbClr val="D2533C"/>
                </a:solidFill>
                <a:ea typeface="MS PGothic" charset="0"/>
                <a:cs typeface="MS PGothic" charset="0"/>
              </a:rPr>
              <a:t>: 	Les TP-TCA peuvent être perturbés pour d’autres raisons que l’anticoagulant. On pourra recourir, dans un second temps, à l’analyse du  </a:t>
            </a:r>
            <a:r>
              <a:rPr lang="fr-FR" sz="1100" b="1" i="1">
                <a:solidFill>
                  <a:srgbClr val="D2533C"/>
                </a:solidFill>
                <a:ea typeface="MS PGothic" charset="0"/>
                <a:cs typeface="MS PGothic" charset="0"/>
              </a:rPr>
              <a:t>temps de thrombine (TT) , si disponible, qui s’il est normal</a:t>
            </a:r>
            <a:r>
              <a:rPr lang="fr-FR" sz="1100" b="1" i="1" u="none">
                <a:solidFill>
                  <a:srgbClr val="D2533C"/>
                </a:solidFill>
                <a:ea typeface="MS PGothic" charset="0"/>
                <a:cs typeface="MS PGothic" charset="0"/>
              </a:rPr>
              <a:t>, permet d’exclure la présence de dabigatran. </a:t>
            </a:r>
            <a:endParaRPr lang="fr-FR" sz="1100" b="1" u="none">
              <a:solidFill>
                <a:srgbClr val="D2533C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9470" name="Rectangle 25"/>
          <p:cNvSpPr>
            <a:spLocks noChangeArrowheads="1"/>
          </p:cNvSpPr>
          <p:nvPr/>
        </p:nvSpPr>
        <p:spPr bwMode="auto">
          <a:xfrm>
            <a:off x="835025" y="4941888"/>
            <a:ext cx="44577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800" b="1" u="none">
                <a:solidFill>
                  <a:srgbClr val="3E4652"/>
                </a:solidFill>
                <a:ea typeface="+mn-ea"/>
                <a:cs typeface="+mn-cs"/>
              </a:rPr>
              <a:t>En cas d’insuffisance rénale sévère, la demi-vie du dabigatran est nettement augmentée</a:t>
            </a:r>
          </a:p>
        </p:txBody>
      </p:sp>
      <p:sp>
        <p:nvSpPr>
          <p:cNvPr id="19471" name="Rectangle 26"/>
          <p:cNvSpPr>
            <a:spLocks noChangeArrowheads="1"/>
          </p:cNvSpPr>
          <p:nvPr/>
        </p:nvSpPr>
        <p:spPr bwMode="auto">
          <a:xfrm>
            <a:off x="107950" y="44450"/>
            <a:ext cx="1150938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52944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179388" y="115888"/>
            <a:ext cx="107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Text Box 28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6225" y="52388"/>
            <a:ext cx="5689600" cy="7842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fr-FR" sz="2000" smtClean="0">
                <a:ea typeface="+mj-ea"/>
                <a:cs typeface="+mj-cs"/>
              </a:rPr>
              <a:t>SAIGNEMENT et </a:t>
            </a:r>
            <a:br>
              <a:rPr lang="fr-FR" sz="2000" smtClean="0">
                <a:ea typeface="+mj-ea"/>
                <a:cs typeface="+mj-cs"/>
              </a:rPr>
            </a:br>
            <a:r>
              <a:rPr lang="fr-FR" sz="2000" smtClean="0">
                <a:ea typeface="+mj-ea"/>
                <a:cs typeface="+mj-cs"/>
              </a:rPr>
              <a:t>DABIGATRAN </a:t>
            </a:r>
            <a:r>
              <a:rPr lang="fr-FR" sz="1100" smtClean="0">
                <a:ea typeface="+mj-ea"/>
                <a:cs typeface="+mj-cs"/>
              </a:rPr>
              <a:t>(Pradaxa</a:t>
            </a:r>
            <a:r>
              <a:rPr lang="fr-FR" sz="11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1100" smtClean="0">
                <a:latin typeface="Franklin Gothic Medium" pitchFamily="34" charset="0"/>
                <a:ea typeface="+mj-ea"/>
                <a:cs typeface="+mj-cs"/>
              </a:rPr>
              <a:t>)  </a:t>
            </a:r>
            <a:r>
              <a:rPr lang="fr-FR" sz="2000" smtClean="0">
                <a:latin typeface="Franklin Gothic Medium" pitchFamily="34" charset="0"/>
                <a:ea typeface="+mj-ea"/>
                <a:cs typeface="+mj-cs"/>
              </a:rPr>
              <a:t>ou </a:t>
            </a:r>
            <a:r>
              <a:rPr lang="fr-FR" sz="2000" smtClean="0">
                <a:ea typeface="+mj-ea"/>
                <a:cs typeface="+mj-cs"/>
              </a:rPr>
              <a:t>RIVAROXABAN </a:t>
            </a:r>
            <a:r>
              <a:rPr lang="fr-FR" sz="1100" smtClean="0">
                <a:ea typeface="+mj-ea"/>
                <a:cs typeface="+mj-cs"/>
              </a:rPr>
              <a:t>(Xarelto</a:t>
            </a:r>
            <a:r>
              <a:rPr lang="fr-FR" sz="11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1100" smtClean="0">
                <a:latin typeface="Franklin Gothic Medium" pitchFamily="34" charset="0"/>
                <a:ea typeface="+mj-ea"/>
                <a:cs typeface="+mj-cs"/>
              </a:rPr>
              <a:t>)</a:t>
            </a:r>
            <a:endParaRPr lang="fr-FR" sz="1100" smtClean="0">
              <a:ea typeface="+mj-ea"/>
              <a:cs typeface="+mj-cs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7235825" y="188913"/>
            <a:ext cx="1728788" cy="57626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5"/>
            </a:solidFill>
            <a:miter lim="800000"/>
            <a:headEnd/>
            <a:tailEnd/>
          </a:ln>
          <a:extLst/>
        </p:spPr>
        <p:txBody>
          <a:bodyPr/>
          <a:lstStyle/>
          <a:p>
            <a:pPr algn="ctr">
              <a:defRPr/>
            </a:pP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Votre établissement </a:t>
            </a:r>
            <a:r>
              <a:rPr lang="fr-FR" sz="800" b="1">
                <a:solidFill>
                  <a:srgbClr val="1F497D"/>
                </a:solidFill>
                <a:ea typeface="MS PGothic"/>
                <a:cs typeface="Times New Roman" pitchFamily="18" charset="0"/>
              </a:rPr>
              <a:t>dispose</a:t>
            </a:r>
            <a:r>
              <a:rPr lang="fr-FR" sz="800" b="1" u="none">
                <a:solidFill>
                  <a:srgbClr val="1F497D"/>
                </a:solidFill>
                <a:ea typeface="MS PGothic"/>
                <a:cs typeface="Times New Roman" pitchFamily="18" charset="0"/>
              </a:rPr>
              <a:t> d’un dosage spécifique de </a:t>
            </a:r>
          </a:p>
          <a:p>
            <a:pPr algn="ctr">
              <a:defRPr/>
            </a:pPr>
            <a:r>
              <a:rPr lang="fr-FR" sz="800" b="1" u="none">
                <a:solidFill>
                  <a:srgbClr val="D2533C"/>
                </a:solidFill>
                <a:ea typeface="MS PGothic"/>
                <a:cs typeface="Times New Roman" pitchFamily="18" charset="0"/>
              </a:rPr>
              <a:t>DABIGATRAN (Pradaxa®) ou</a:t>
            </a:r>
          </a:p>
          <a:p>
            <a:pPr algn="ctr">
              <a:defRPr/>
            </a:pPr>
            <a:r>
              <a:rPr lang="fr-FR" sz="800" b="1" u="none">
                <a:solidFill>
                  <a:srgbClr val="D2533C"/>
                </a:solidFill>
                <a:ea typeface="MS PGothic"/>
                <a:cs typeface="Times New Roman" pitchFamily="18" charset="0"/>
              </a:rPr>
              <a:t>RIVAROXABAN (Xarelto®)</a:t>
            </a:r>
            <a:endParaRPr lang="fr-FR" sz="800" u="none">
              <a:solidFill>
                <a:srgbClr val="D2533C"/>
              </a:solidFill>
              <a:latin typeface="Times New Roman" pitchFamily="18" charset="0"/>
              <a:ea typeface="MS PGothic"/>
              <a:cs typeface="Times New Roman" pitchFamily="18" charset="0"/>
            </a:endParaRPr>
          </a:p>
        </p:txBody>
      </p:sp>
      <p:sp>
        <p:nvSpPr>
          <p:cNvPr id="253955" name="ZoneTexte 7"/>
          <p:cNvSpPr txBox="1">
            <a:spLocks noChangeArrowheads="1"/>
          </p:cNvSpPr>
          <p:nvPr/>
        </p:nvSpPr>
        <p:spPr bwMode="auto">
          <a:xfrm>
            <a:off x="989013" y="6021388"/>
            <a:ext cx="8047037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9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* 	Fonction de la disponibilité. Pas de données disponibles sur le risque thrombotique des fortes doses de CCP ou de FEIBA, chez ces patients</a:t>
            </a:r>
          </a:p>
          <a:p>
            <a:pPr eaLnBrk="1" hangingPunct="1"/>
            <a:r>
              <a:rPr lang="fr-FR" sz="9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**	[ ] signifie concentration</a:t>
            </a:r>
          </a:p>
          <a:p>
            <a:pPr eaLnBrk="1" hangingPunct="1"/>
            <a:r>
              <a:rPr lang="fr-FR" sz="9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*** 	CCP=25-50 UI/kg ou FEIBA=30-50 UI/Kg</a:t>
            </a:r>
          </a:p>
          <a:p>
            <a:pPr eaLnBrk="1" hangingPunct="1"/>
            <a:r>
              <a:rPr lang="fr-FR" sz="900" u="none">
                <a:solidFill>
                  <a:srgbClr val="3E4652"/>
                </a:solidFill>
                <a:ea typeface="MS PGothic" charset="0"/>
                <a:cs typeface="MS PGothic" charset="0"/>
              </a:rPr>
              <a:t>Le rFVIIa n’est pas envisagé en première intention</a:t>
            </a:r>
            <a:endParaRPr lang="fr-FR" sz="900" b="1" u="none">
              <a:solidFill>
                <a:srgbClr val="3E4652"/>
              </a:solidFill>
              <a:ea typeface="MS PGothic" charset="0"/>
              <a:cs typeface="MS PGothic" charset="0"/>
            </a:endParaRPr>
          </a:p>
        </p:txBody>
      </p:sp>
      <p:cxnSp>
        <p:nvCxnSpPr>
          <p:cNvPr id="41" name="Connecteur droit 40"/>
          <p:cNvCxnSpPr/>
          <p:nvPr/>
        </p:nvCxnSpPr>
        <p:spPr>
          <a:xfrm>
            <a:off x="79375" y="5805488"/>
            <a:ext cx="892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3957" name="Groupe 37"/>
          <p:cNvGrpSpPr>
            <a:grpSpLocks/>
          </p:cNvGrpSpPr>
          <p:nvPr/>
        </p:nvGrpSpPr>
        <p:grpSpPr bwMode="auto">
          <a:xfrm>
            <a:off x="755650" y="1628775"/>
            <a:ext cx="3086100" cy="1165225"/>
            <a:chOff x="0" y="1441"/>
            <a:chExt cx="3254692" cy="693215"/>
          </a:xfrm>
        </p:grpSpPr>
        <p:sp>
          <p:nvSpPr>
            <p:cNvPr id="39" name="Pentagone 38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  <a:solidFill>
              <a:srgbClr val="71717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entagone 4"/>
            <p:cNvSpPr/>
            <p:nvPr/>
          </p:nvSpPr>
          <p:spPr>
            <a:xfrm>
              <a:off x="0" y="28830"/>
              <a:ext cx="3080573" cy="65260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Hémorragie dans un organe critique</a:t>
              </a:r>
            </a:p>
            <a:p>
              <a:pPr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u="none">
                  <a:solidFill>
                    <a:srgbClr val="FFFFFF"/>
                  </a:solidFill>
                  <a:latin typeface="Arial"/>
                </a:rPr>
                <a:t>(intracérébral, sous dural aigu, intra-oculaire…)</a:t>
              </a:r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3941354" y="3475452"/>
            <a:ext cx="4374155" cy="432047"/>
            <a:chOff x="3254691" y="798639"/>
            <a:chExt cx="5786120" cy="554572"/>
          </a:xfrm>
          <a:solidFill>
            <a:srgbClr val="DCE0DE"/>
          </a:solidFill>
        </p:grpSpPr>
        <p:sp>
          <p:nvSpPr>
            <p:cNvPr id="49" name="Arrondir un rectangle avec un coin du même côté 32"/>
            <p:cNvSpPr/>
            <p:nvPr/>
          </p:nvSpPr>
          <p:spPr>
            <a:xfrm rot="5400000">
              <a:off x="5870465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 b="1" u="none" dirty="0">
                <a:solidFill>
                  <a:srgbClr val="2929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</a:endParaRPr>
            </a:p>
          </p:txBody>
        </p:sp>
        <p:sp>
          <p:nvSpPr>
            <p:cNvPr id="50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Si [ ]** </a:t>
              </a:r>
              <a:r>
                <a:rPr lang="fr-FR" sz="1400" b="1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&lt;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30 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ng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/ ml : pas d’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antagonisation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3927748" y="4602024"/>
            <a:ext cx="4374155" cy="1033667"/>
            <a:chOff x="3254692" y="798639"/>
            <a:chExt cx="5786120" cy="554572"/>
          </a:xfrm>
          <a:solidFill>
            <a:srgbClr val="DCE0DE"/>
          </a:solidFill>
        </p:grpSpPr>
        <p:sp>
          <p:nvSpPr>
            <p:cNvPr id="52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Si pas de geste hémostatique immédiat </a:t>
              </a: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  et si [ ]** &gt; 30 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ng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/ ml</a:t>
              </a:r>
            </a:p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endParaRPr lang="fr-FR" sz="1400" b="1" u="none" dirty="0">
                <a:solidFill>
                  <a:srgbClr val="2929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</a:endParaRP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defRPr/>
              </a:pPr>
              <a:r>
                <a:rPr lang="fr-FR" sz="1400" b="1" u="none" dirty="0">
                  <a:solidFill>
                    <a:srgbClr val="D2533C"/>
                  </a:solidFill>
                  <a:latin typeface="Arial"/>
                </a:rPr>
                <a:t>►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Discuter l’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antagonisation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*** </a:t>
              </a:r>
              <a:r>
                <a:rPr lang="fr-FR" sz="12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(pas </a:t>
              </a:r>
              <a:r>
                <a:rPr lang="fr-FR" sz="1200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toujours</a:t>
              </a:r>
              <a:r>
                <a:rPr lang="fr-FR" sz="12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nécessaire)</a:t>
              </a:r>
              <a:endParaRPr lang="fr-FR" sz="1400" u="none" dirty="0">
                <a:solidFill>
                  <a:srgbClr val="2929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</a:endParaRPr>
            </a:p>
          </p:txBody>
        </p:sp>
      </p:grpSp>
      <p:grpSp>
        <p:nvGrpSpPr>
          <p:cNvPr id="253960" name="Groupe 53"/>
          <p:cNvGrpSpPr>
            <a:grpSpLocks/>
          </p:cNvGrpSpPr>
          <p:nvPr/>
        </p:nvGrpSpPr>
        <p:grpSpPr bwMode="auto">
          <a:xfrm>
            <a:off x="3941763" y="1628775"/>
            <a:ext cx="4375150" cy="1165225"/>
            <a:chOff x="3254692" y="70764"/>
            <a:chExt cx="5787321" cy="554572"/>
          </a:xfrm>
        </p:grpSpPr>
        <p:sp>
          <p:nvSpPr>
            <p:cNvPr id="55" name="Rectangle 54"/>
            <p:cNvSpPr/>
            <p:nvPr/>
          </p:nvSpPr>
          <p:spPr>
            <a:xfrm rot="5400000">
              <a:off x="5870016" y="-2544560"/>
              <a:ext cx="554572" cy="5785220"/>
            </a:xfrm>
            <a:prstGeom prst="rect">
              <a:avLst/>
            </a:prstGeom>
            <a:solidFill>
              <a:srgbClr val="717171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Arrondir un rectangle avec un coin du même côté 4"/>
            <p:cNvSpPr/>
            <p:nvPr/>
          </p:nvSpPr>
          <p:spPr>
            <a:xfrm>
              <a:off x="3281990" y="82097"/>
              <a:ext cx="5760023" cy="50017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defRPr/>
              </a:pP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1)  FEIBA</a:t>
              </a:r>
              <a:r>
                <a:rPr lang="fr-FR" sz="1400" b="1" u="none" baseline="30000" dirty="0">
                  <a:solidFill>
                    <a:srgbClr val="FFFFFF"/>
                  </a:solidFill>
                  <a:latin typeface="Arial"/>
                </a:rPr>
                <a:t>®</a:t>
              </a: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 30-50 UI / kg*</a:t>
              </a: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defRPr/>
              </a:pP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	ou</a:t>
              </a: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defRPr/>
              </a:pPr>
              <a:r>
                <a:rPr lang="fr-FR" sz="1400" b="1" u="none" dirty="0">
                  <a:solidFill>
                    <a:srgbClr val="FFFFFF"/>
                  </a:solidFill>
                  <a:latin typeface="Arial"/>
                </a:rPr>
                <a:t> 2) CCP 50 UI / kg*</a:t>
              </a:r>
            </a:p>
          </p:txBody>
        </p:sp>
      </p:grpSp>
      <p:grpSp>
        <p:nvGrpSpPr>
          <p:cNvPr id="253961" name="Groupe 56"/>
          <p:cNvGrpSpPr>
            <a:grpSpLocks/>
          </p:cNvGrpSpPr>
          <p:nvPr/>
        </p:nvGrpSpPr>
        <p:grpSpPr bwMode="auto">
          <a:xfrm>
            <a:off x="755650" y="3403600"/>
            <a:ext cx="3086100" cy="2232025"/>
            <a:chOff x="0" y="1441"/>
            <a:chExt cx="3254692" cy="693215"/>
          </a:xfrm>
        </p:grpSpPr>
        <p:sp>
          <p:nvSpPr>
            <p:cNvPr id="58" name="Pentagone 57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  <a:solidFill>
              <a:srgbClr val="DCE0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Pentagone 4"/>
            <p:cNvSpPr/>
            <p:nvPr/>
          </p:nvSpPr>
          <p:spPr>
            <a:xfrm>
              <a:off x="0" y="40391"/>
              <a:ext cx="3080573" cy="605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u="none" dirty="0">
                  <a:solidFill>
                    <a:srgbClr val="292934"/>
                  </a:solidFill>
                  <a:latin typeface="Arial"/>
                </a:rPr>
                <a:t>Hémorragie grave </a:t>
              </a:r>
              <a:br>
                <a:rPr lang="fr-FR" sz="1400" b="1" u="none" dirty="0">
                  <a:solidFill>
                    <a:srgbClr val="292934"/>
                  </a:solidFill>
                  <a:latin typeface="Arial"/>
                </a:rPr>
              </a:br>
              <a:r>
                <a:rPr lang="fr-FR" sz="1400" b="1" u="none" dirty="0">
                  <a:solidFill>
                    <a:srgbClr val="292934"/>
                  </a:solidFill>
                  <a:latin typeface="Arial"/>
                </a:rPr>
                <a:t>selon la définition HAS 2008</a:t>
              </a:r>
            </a:p>
            <a:p>
              <a:pPr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u="none" dirty="0">
                  <a:solidFill>
                    <a:srgbClr val="292934"/>
                  </a:solidFill>
                  <a:latin typeface="Arial"/>
                </a:rPr>
                <a:t>(hors cas précédent)</a:t>
              </a:r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3942261" y="4038738"/>
            <a:ext cx="4374155" cy="432047"/>
            <a:chOff x="3254692" y="798639"/>
            <a:chExt cx="5786120" cy="554572"/>
          </a:xfrm>
          <a:solidFill>
            <a:srgbClr val="DCE0DE"/>
          </a:solidFill>
        </p:grpSpPr>
        <p:sp>
          <p:nvSpPr>
            <p:cNvPr id="61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2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Privilégier un geste hémostatique si réalisable</a:t>
              </a:r>
            </a:p>
          </p:txBody>
        </p:sp>
      </p:grpSp>
      <p:pic>
        <p:nvPicPr>
          <p:cNvPr id="253963" name="Image 6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6092825"/>
            <a:ext cx="665162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3964" name="Image 6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>
            <a:fillRect/>
          </a:stretch>
        </p:blipFill>
        <p:spPr bwMode="auto">
          <a:xfrm>
            <a:off x="239713" y="6196013"/>
            <a:ext cx="4270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20"/>
          <p:cNvSpPr>
            <a:spLocks noChangeArrowheads="1"/>
          </p:cNvSpPr>
          <p:nvPr/>
        </p:nvSpPr>
        <p:spPr bwMode="auto">
          <a:xfrm>
            <a:off x="107950" y="44450"/>
            <a:ext cx="1368425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53966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179388" y="115888"/>
            <a:ext cx="107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Text Box 22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8888" y="44450"/>
            <a:ext cx="7885112" cy="784225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>
              <a:defRPr/>
            </a:pPr>
            <a:r>
              <a:rPr lang="fr-FR" sz="2000" smtClean="0">
                <a:ea typeface="+mj-ea"/>
                <a:cs typeface="+mj-cs"/>
              </a:rPr>
              <a:t>SAIGNEMENT et </a:t>
            </a:r>
            <a:br>
              <a:rPr lang="fr-FR" sz="2000" smtClean="0">
                <a:ea typeface="+mj-ea"/>
                <a:cs typeface="+mj-cs"/>
              </a:rPr>
            </a:br>
            <a:r>
              <a:rPr lang="fr-FR" sz="2000" smtClean="0">
                <a:ea typeface="+mj-ea"/>
                <a:cs typeface="+mj-cs"/>
              </a:rPr>
              <a:t>DABIGATRAN </a:t>
            </a:r>
            <a:r>
              <a:rPr lang="fr-FR" sz="1100" smtClean="0">
                <a:ea typeface="+mj-ea"/>
                <a:cs typeface="+mj-cs"/>
              </a:rPr>
              <a:t>(Pradaxa</a:t>
            </a:r>
            <a:r>
              <a:rPr lang="fr-FR" sz="11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1100" smtClean="0">
                <a:latin typeface="Franklin Gothic Medium" pitchFamily="34" charset="0"/>
                <a:ea typeface="+mj-ea"/>
                <a:cs typeface="+mj-cs"/>
              </a:rPr>
              <a:t>)</a:t>
            </a:r>
            <a:r>
              <a:rPr lang="fr-FR" sz="2000" smtClean="0">
                <a:latin typeface="Franklin Gothic Medium" pitchFamily="34" charset="0"/>
                <a:ea typeface="+mj-ea"/>
                <a:cs typeface="+mj-cs"/>
              </a:rPr>
              <a:t>  ou </a:t>
            </a:r>
            <a:r>
              <a:rPr lang="fr-FR" sz="2000" smtClean="0">
                <a:ea typeface="+mj-ea"/>
                <a:cs typeface="+mj-cs"/>
              </a:rPr>
              <a:t>RIVAROXABAN </a:t>
            </a:r>
            <a:r>
              <a:rPr lang="fr-FR" sz="1100" smtClean="0">
                <a:ea typeface="+mj-ea"/>
                <a:cs typeface="+mj-cs"/>
              </a:rPr>
              <a:t>(Xarelto</a:t>
            </a:r>
            <a:r>
              <a:rPr lang="fr-FR" sz="1100" baseline="30000" smtClean="0">
                <a:latin typeface="Franklin Gothic Medium" pitchFamily="34" charset="0"/>
                <a:ea typeface="+mj-ea"/>
                <a:cs typeface="+mj-cs"/>
              </a:rPr>
              <a:t>®</a:t>
            </a:r>
            <a:r>
              <a:rPr lang="fr-FR" sz="1100" smtClean="0">
                <a:latin typeface="Franklin Gothic Medium" pitchFamily="34" charset="0"/>
                <a:ea typeface="+mj-ea"/>
                <a:cs typeface="+mj-cs"/>
              </a:rPr>
              <a:t>)</a:t>
            </a:r>
            <a:endParaRPr lang="fr-FR" sz="1100" smtClean="0">
              <a:ea typeface="+mj-ea"/>
              <a:cs typeface="+mj-cs"/>
            </a:endParaRPr>
          </a:p>
        </p:txBody>
      </p:sp>
      <p:sp>
        <p:nvSpPr>
          <p:cNvPr id="22530" name="ZoneTexte 8"/>
          <p:cNvSpPr txBox="1">
            <a:spLocks noChangeArrowheads="1"/>
          </p:cNvSpPr>
          <p:nvPr/>
        </p:nvSpPr>
        <p:spPr bwMode="auto">
          <a:xfrm>
            <a:off x="219075" y="1052513"/>
            <a:ext cx="8890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b="1" u="none">
                <a:solidFill>
                  <a:srgbClr val="D2533C"/>
                </a:solidFill>
                <a:ea typeface="+mn-ea"/>
                <a:cs typeface="+mn-cs"/>
              </a:rPr>
              <a:t>Il s’agit d’une solution dégradée en cas d’indisponibilité immédiate de dosage spécifique</a:t>
            </a:r>
          </a:p>
        </p:txBody>
      </p:sp>
      <p:grpSp>
        <p:nvGrpSpPr>
          <p:cNvPr id="254979" name="Groupe 10"/>
          <p:cNvGrpSpPr>
            <a:grpSpLocks/>
          </p:cNvGrpSpPr>
          <p:nvPr/>
        </p:nvGrpSpPr>
        <p:grpSpPr bwMode="auto">
          <a:xfrm>
            <a:off x="755650" y="1773238"/>
            <a:ext cx="3086100" cy="1122362"/>
            <a:chOff x="0" y="1441"/>
            <a:chExt cx="3254692" cy="693215"/>
          </a:xfrm>
        </p:grpSpPr>
        <p:sp>
          <p:nvSpPr>
            <p:cNvPr id="12" name="Pentagone 11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  <a:solidFill>
              <a:srgbClr val="71717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Pentagone 4"/>
            <p:cNvSpPr/>
            <p:nvPr/>
          </p:nvSpPr>
          <p:spPr>
            <a:xfrm>
              <a:off x="0" y="28895"/>
              <a:ext cx="3080573" cy="65301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anchor="ctr"/>
            <a:lstStyle/>
            <a:p>
              <a:pPr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b="1" u="none">
                  <a:solidFill>
                    <a:srgbClr val="FFFFFF"/>
                  </a:solidFill>
                  <a:latin typeface="Arial"/>
                </a:rPr>
                <a:t>Hémorragie dans un organe critique</a:t>
              </a:r>
            </a:p>
            <a:p>
              <a:pPr defTabSz="6223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000" u="none">
                  <a:solidFill>
                    <a:srgbClr val="FFFFFF"/>
                  </a:solidFill>
                  <a:latin typeface="Arial"/>
                </a:rPr>
                <a:t>(intracérébral, sous dural aigu, intra-oculaire…)</a:t>
              </a: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3941354" y="3282477"/>
            <a:ext cx="4374155" cy="578571"/>
            <a:chOff x="3254691" y="798639"/>
            <a:chExt cx="5786120" cy="554572"/>
          </a:xfrm>
          <a:solidFill>
            <a:srgbClr val="DCE0DE"/>
          </a:solidFill>
        </p:grpSpPr>
        <p:sp>
          <p:nvSpPr>
            <p:cNvPr id="15" name="Arrondir un rectangle avec un coin du même côté 32"/>
            <p:cNvSpPr/>
            <p:nvPr/>
          </p:nvSpPr>
          <p:spPr>
            <a:xfrm rot="5400000">
              <a:off x="5870465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sz="1400" b="1" u="none" dirty="0">
                <a:solidFill>
                  <a:srgbClr val="2929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</a:endParaRPr>
            </a:p>
          </p:txBody>
        </p:sp>
        <p:sp>
          <p:nvSpPr>
            <p:cNvPr id="16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Si ratio TCA </a:t>
              </a:r>
              <a:r>
                <a:rPr lang="fr-FR" sz="1400" b="1" u="none" dirty="0">
                  <a:solidFill>
                    <a:srgbClr val="292934"/>
                  </a:solidFill>
                  <a:latin typeface="Arial"/>
                  <a:cs typeface="Arial" charset="0"/>
                </a:rPr>
                <a:t>≤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1.2 et TP</a:t>
              </a:r>
              <a:r>
                <a:rPr lang="fr-FR" sz="20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</a:t>
              </a:r>
              <a:r>
                <a:rPr lang="fr-FR" sz="2000" b="1" u="none" dirty="0">
                  <a:solidFill>
                    <a:srgbClr val="292934"/>
                  </a:solidFill>
                  <a:latin typeface="Arial"/>
                  <a:sym typeface="Symbol" pitchFamily="18" charset="2"/>
                </a:rPr>
                <a:t></a:t>
              </a:r>
              <a:r>
                <a:rPr lang="fr-FR" sz="20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80 % : pas d’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antagonisation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927748" y="4702096"/>
            <a:ext cx="4374155" cy="1318721"/>
            <a:chOff x="3254692" y="798639"/>
            <a:chExt cx="5786120" cy="554572"/>
          </a:xfrm>
          <a:solidFill>
            <a:srgbClr val="DCE0DE"/>
          </a:solidFill>
        </p:grpSpPr>
        <p:sp>
          <p:nvSpPr>
            <p:cNvPr id="18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Si pas de geste hémostatique immédiat</a:t>
              </a:r>
            </a:p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Et si ratio TCA &gt; 1.2 (isolé) ou TP &lt; 80 %</a:t>
              </a:r>
            </a:p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endParaRPr lang="fr-FR" sz="1400" b="1" u="none" dirty="0">
                <a:solidFill>
                  <a:srgbClr val="292934">
                    <a:hueOff val="0"/>
                    <a:satOff val="0"/>
                    <a:lumOff val="0"/>
                    <a:alphaOff val="0"/>
                  </a:srgbClr>
                </a:solidFill>
                <a:latin typeface="Arial"/>
              </a:endParaRPr>
            </a:p>
            <a:p>
              <a:pPr marL="0" lvl="1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tabLst>
                  <a:tab pos="182563" algn="l"/>
                </a:tabLst>
                <a:defRPr/>
              </a:pPr>
              <a:r>
                <a:rPr lang="fr-FR" sz="1400" b="1" u="none" dirty="0">
                  <a:solidFill>
                    <a:srgbClr val="D2533C"/>
                  </a:solidFill>
                  <a:latin typeface="Arial"/>
                </a:rPr>
                <a:t>► 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Discuter l’</a:t>
              </a:r>
              <a:r>
                <a:rPr lang="fr-FR" sz="1400" b="1" u="none" dirty="0" err="1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antagonisation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** </a:t>
              </a:r>
              <a:r>
                <a:rPr lang="fr-FR" sz="12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(pas </a:t>
              </a:r>
              <a:r>
                <a:rPr lang="fr-FR" sz="1200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toujours</a:t>
              </a:r>
              <a:r>
                <a:rPr lang="fr-FR" sz="12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nécessaire) </a:t>
              </a: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/>
              </a:r>
              <a:b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</a:br>
              <a:r>
                <a:rPr lang="fr-FR" sz="1400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	</a:t>
              </a: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et obtenir un dosage spécifique</a:t>
              </a:r>
            </a:p>
          </p:txBody>
        </p:sp>
      </p:grpSp>
      <p:grpSp>
        <p:nvGrpSpPr>
          <p:cNvPr id="254982" name="Groupe 19"/>
          <p:cNvGrpSpPr>
            <a:grpSpLocks/>
          </p:cNvGrpSpPr>
          <p:nvPr/>
        </p:nvGrpSpPr>
        <p:grpSpPr bwMode="auto">
          <a:xfrm>
            <a:off x="3941763" y="1773238"/>
            <a:ext cx="4375150" cy="1122362"/>
            <a:chOff x="3254692" y="70764"/>
            <a:chExt cx="5787321" cy="554572"/>
          </a:xfrm>
        </p:grpSpPr>
        <p:sp>
          <p:nvSpPr>
            <p:cNvPr id="21" name="Rectangle 20"/>
            <p:cNvSpPr/>
            <p:nvPr/>
          </p:nvSpPr>
          <p:spPr>
            <a:xfrm rot="5400000">
              <a:off x="5870016" y="-2544560"/>
              <a:ext cx="554572" cy="5785220"/>
            </a:xfrm>
            <a:prstGeom prst="rect">
              <a:avLst/>
            </a:prstGeom>
            <a:solidFill>
              <a:srgbClr val="717171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Arrondir un rectangle avec un coin du même côté 4"/>
            <p:cNvSpPr/>
            <p:nvPr/>
          </p:nvSpPr>
          <p:spPr>
            <a:xfrm>
              <a:off x="3281990" y="82530"/>
              <a:ext cx="5760023" cy="49966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anchor="ctr"/>
            <a:lstStyle/>
            <a:p>
              <a:pPr marL="228600" lvl="1" indent="-228600" defTabSz="31115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buFontTx/>
                <a:buAutoNum type="arabicParenR"/>
                <a:defRPr/>
              </a:pP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FEIBA</a:t>
              </a:r>
              <a:r>
                <a:rPr lang="fr-FR" sz="1400" b="1" u="none" baseline="30000">
                  <a:solidFill>
                    <a:srgbClr val="FFFFFF"/>
                  </a:solidFill>
                  <a:latin typeface="Arial"/>
                </a:rPr>
                <a:t>®</a:t>
              </a: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 30-50 UI / kg *</a:t>
              </a:r>
            </a:p>
            <a:p>
              <a:pPr marL="228600" lvl="1" indent="-228600" algn="just" defTabSz="31115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defRPr/>
              </a:pP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	ou</a:t>
              </a:r>
            </a:p>
            <a:p>
              <a:pPr marL="228600" lvl="1" indent="-228600" defTabSz="311150">
                <a:lnSpc>
                  <a:spcPct val="90000"/>
                </a:lnSpc>
                <a:spcAft>
                  <a:spcPct val="15000"/>
                </a:spcAft>
                <a:buClr>
                  <a:srgbClr val="FFFFFF"/>
                </a:buClr>
                <a:defRPr/>
              </a:pPr>
              <a:r>
                <a:rPr lang="fr-FR" sz="1400" b="1" u="none">
                  <a:solidFill>
                    <a:srgbClr val="FFFFFF"/>
                  </a:solidFill>
                  <a:latin typeface="Arial"/>
                </a:rPr>
                <a:t>2) CCP 50 UI / kg*</a:t>
              </a:r>
            </a:p>
          </p:txBody>
        </p:sp>
      </p:grpSp>
      <p:grpSp>
        <p:nvGrpSpPr>
          <p:cNvPr id="254983" name="Groupe 22"/>
          <p:cNvGrpSpPr>
            <a:grpSpLocks/>
          </p:cNvGrpSpPr>
          <p:nvPr/>
        </p:nvGrpSpPr>
        <p:grpSpPr bwMode="auto">
          <a:xfrm>
            <a:off x="755650" y="3500438"/>
            <a:ext cx="3086100" cy="2232025"/>
            <a:chOff x="0" y="1441"/>
            <a:chExt cx="3254692" cy="693215"/>
          </a:xfrm>
        </p:grpSpPr>
        <p:sp>
          <p:nvSpPr>
            <p:cNvPr id="24" name="Pentagone 23"/>
            <p:cNvSpPr/>
            <p:nvPr/>
          </p:nvSpPr>
          <p:spPr>
            <a:xfrm>
              <a:off x="0" y="1441"/>
              <a:ext cx="3254692" cy="693215"/>
            </a:xfrm>
            <a:prstGeom prst="homePlate">
              <a:avLst/>
            </a:prstGeom>
            <a:solidFill>
              <a:srgbClr val="DCE0DE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Pentagone 4"/>
            <p:cNvSpPr/>
            <p:nvPr/>
          </p:nvSpPr>
          <p:spPr>
            <a:xfrm>
              <a:off x="0" y="40391"/>
              <a:ext cx="3080573" cy="6054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26670" rIns="53340" bIns="26670" spcCol="1270" anchor="ctr"/>
            <a:lstStyle/>
            <a:p>
              <a:pPr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400" b="1" u="none" dirty="0">
                  <a:solidFill>
                    <a:srgbClr val="292934"/>
                  </a:solidFill>
                  <a:latin typeface="Arial"/>
                </a:rPr>
                <a:t>Hémorragie grave </a:t>
              </a:r>
              <a:br>
                <a:rPr lang="fr-FR" sz="1400" b="1" u="none" dirty="0">
                  <a:solidFill>
                    <a:srgbClr val="292934"/>
                  </a:solidFill>
                  <a:latin typeface="Arial"/>
                </a:rPr>
              </a:br>
              <a:r>
                <a:rPr lang="fr-FR" sz="1400" b="1" u="none" dirty="0">
                  <a:solidFill>
                    <a:srgbClr val="292934"/>
                  </a:solidFill>
                  <a:latin typeface="Arial"/>
                </a:rPr>
                <a:t>selon la définition HAS 2008</a:t>
              </a:r>
            </a:p>
            <a:p>
              <a:pPr defTabSz="6223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fr-FR" sz="1200" u="none" dirty="0">
                  <a:solidFill>
                    <a:srgbClr val="292934"/>
                  </a:solidFill>
                  <a:latin typeface="Arial"/>
                </a:rPr>
                <a:t>(hors cas précédent)</a:t>
              </a:r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942261" y="3933056"/>
            <a:ext cx="4374155" cy="637801"/>
            <a:chOff x="3254692" y="798639"/>
            <a:chExt cx="5786120" cy="554572"/>
          </a:xfrm>
          <a:solidFill>
            <a:srgbClr val="DCE0DE"/>
          </a:solidFill>
        </p:grpSpPr>
        <p:sp>
          <p:nvSpPr>
            <p:cNvPr id="27" name="Arrondir un rectangle avec un coin du même côté 32"/>
            <p:cNvSpPr/>
            <p:nvPr/>
          </p:nvSpPr>
          <p:spPr>
            <a:xfrm rot="5400000">
              <a:off x="5870466" y="-1817135"/>
              <a:ext cx="554572" cy="578612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Arrondir un rectangle avec un coin du même côté 6"/>
            <p:cNvSpPr/>
            <p:nvPr/>
          </p:nvSpPr>
          <p:spPr>
            <a:xfrm>
              <a:off x="3254692" y="825711"/>
              <a:ext cx="5759048" cy="5004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26670" tIns="13335" rIns="26670" bIns="13335" spcCol="1270" anchor="ctr"/>
            <a:lstStyle/>
            <a:p>
              <a:pPr marL="57150" lvl="1" indent="-57150" defTabSz="311150" fontAlgn="auto">
                <a:lnSpc>
                  <a:spcPct val="90000"/>
                </a:lnSpc>
                <a:spcAft>
                  <a:spcPct val="15000"/>
                </a:spcAft>
                <a:buClr>
                  <a:srgbClr val="D2533C"/>
                </a:buClr>
                <a:buFontTx/>
                <a:buChar char="••"/>
                <a:defRPr/>
              </a:pPr>
              <a:r>
                <a:rPr lang="fr-FR" sz="1400" b="1" u="none" dirty="0">
                  <a:solidFill>
                    <a:srgbClr val="292934">
                      <a:hueOff val="0"/>
                      <a:satOff val="0"/>
                      <a:lumOff val="0"/>
                      <a:alphaOff val="0"/>
                    </a:srgbClr>
                  </a:solidFill>
                  <a:latin typeface="Arial"/>
                </a:rPr>
                <a:t> Privilégier un geste hémostatique si réalisable</a:t>
              </a:r>
            </a:p>
          </p:txBody>
        </p:sp>
      </p:grpSp>
      <p:cxnSp>
        <p:nvCxnSpPr>
          <p:cNvPr id="30" name="Connecteur droit 29"/>
          <p:cNvCxnSpPr/>
          <p:nvPr/>
        </p:nvCxnSpPr>
        <p:spPr>
          <a:xfrm>
            <a:off x="79375" y="6092825"/>
            <a:ext cx="89296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4986" name="Imag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148388"/>
            <a:ext cx="665162" cy="66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7" name="Image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7"/>
          <a:stretch>
            <a:fillRect/>
          </a:stretch>
        </p:blipFill>
        <p:spPr bwMode="auto">
          <a:xfrm>
            <a:off x="344488" y="6251575"/>
            <a:ext cx="42703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4988" name="ZoneTexte 7"/>
          <p:cNvSpPr txBox="1">
            <a:spLocks noChangeArrowheads="1"/>
          </p:cNvSpPr>
          <p:nvPr/>
        </p:nvSpPr>
        <p:spPr bwMode="auto">
          <a:xfrm>
            <a:off x="989013" y="6165850"/>
            <a:ext cx="804703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</a:tabLs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9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* 	Fonction de la disponibilité. Pas de données disponibles sur le risque thrombotique des fortes doses de CCP ou de FEIBA, chez ces patients</a:t>
            </a:r>
          </a:p>
          <a:p>
            <a:pPr eaLnBrk="1" hangingPunct="1"/>
            <a:r>
              <a:rPr lang="fr-FR" sz="900" b="1" u="none">
                <a:solidFill>
                  <a:srgbClr val="3E4652"/>
                </a:solidFill>
                <a:ea typeface="MS PGothic" charset="0"/>
                <a:cs typeface="MS PGothic" charset="0"/>
              </a:rPr>
              <a:t>** 	CCP=25-50 UI/kg ou FEIBA=30-50 UI/Kg</a:t>
            </a:r>
          </a:p>
          <a:p>
            <a:pPr eaLnBrk="1" hangingPunct="1"/>
            <a:r>
              <a:rPr lang="fr-FR" sz="900" u="none">
                <a:solidFill>
                  <a:srgbClr val="3E4652"/>
                </a:solidFill>
                <a:ea typeface="MS PGothic" charset="0"/>
                <a:cs typeface="MS PGothic" charset="0"/>
              </a:rPr>
              <a:t>Le rFVIIa n’est pas envisagé en première intention</a:t>
            </a:r>
            <a:endParaRPr lang="fr-FR" sz="900" b="1" u="none">
              <a:solidFill>
                <a:srgbClr val="3E4652"/>
              </a:solidFill>
              <a:ea typeface="MS PGothic" charset="0"/>
              <a:cs typeface="MS PGothic" charset="0"/>
            </a:endParaRPr>
          </a:p>
        </p:txBody>
      </p:sp>
      <p:sp>
        <p:nvSpPr>
          <p:cNvPr id="22541" name="Rectangle 21"/>
          <p:cNvSpPr>
            <a:spLocks noChangeArrowheads="1"/>
          </p:cNvSpPr>
          <p:nvPr/>
        </p:nvSpPr>
        <p:spPr bwMode="auto">
          <a:xfrm>
            <a:off x="107950" y="44450"/>
            <a:ext cx="1223963" cy="720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 sz="1800" u="none">
              <a:solidFill>
                <a:srgbClr val="292934"/>
              </a:solidFill>
              <a:ea typeface="+mn-ea"/>
              <a:cs typeface="+mn-cs"/>
            </a:endParaRPr>
          </a:p>
        </p:txBody>
      </p:sp>
      <p:pic>
        <p:nvPicPr>
          <p:cNvPr id="254990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0" t="22392" r="23221" b="24937"/>
          <a:stretch>
            <a:fillRect/>
          </a:stretch>
        </p:blipFill>
        <p:spPr bwMode="auto">
          <a:xfrm>
            <a:off x="179388" y="115888"/>
            <a:ext cx="10795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3" name="Text Box 23"/>
          <p:cNvSpPr txBox="1">
            <a:spLocks noChangeArrowheads="1"/>
          </p:cNvSpPr>
          <p:nvPr/>
        </p:nvSpPr>
        <p:spPr bwMode="auto">
          <a:xfrm>
            <a:off x="0" y="6673850"/>
            <a:ext cx="11017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600" b="1" u="none">
                <a:solidFill>
                  <a:srgbClr val="292934"/>
                </a:solidFill>
                <a:ea typeface="+mn-ea"/>
                <a:cs typeface="+mn-cs"/>
              </a:rPr>
              <a:t> Version 1.0 , 27_11_2012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b="1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En pratique…</a:t>
            </a:r>
            <a:endParaRPr lang="fr-FR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0213"/>
            <a:ext cx="8229600" cy="4114800"/>
          </a:xfrm>
        </p:spPr>
        <p:txBody>
          <a:bodyPr/>
          <a:lstStyle/>
          <a:p>
            <a:pPr eaLnBrk="1" hangingPunct="1">
              <a:lnSpc>
                <a:spcPct val="200000"/>
              </a:lnSpc>
            </a:pPr>
            <a:r>
              <a:rPr lang="fr-FR" sz="18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En règle générale prudence si atteinte de la fonction rénale ou </a:t>
            </a:r>
            <a:r>
              <a:rPr lang="fr-FR" altLang="ja-JP" sz="18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â</a:t>
            </a:r>
            <a:r>
              <a:rPr lang="fr-FR" sz="1800">
                <a:solidFill>
                  <a:srgbClr val="000090"/>
                </a:solidFill>
                <a:latin typeface="Arial" charset="0"/>
                <a:ea typeface="ＭＳ Ｐゴシック" charset="0"/>
                <a:cs typeface="ＭＳ Ｐゴシック" charset="0"/>
              </a:rPr>
              <a:t>ge avancé</a:t>
            </a:r>
          </a:p>
          <a:p>
            <a:pPr eaLnBrk="1" hangingPunct="1">
              <a:lnSpc>
                <a:spcPct val="200000"/>
              </a:lnSpc>
            </a:pPr>
            <a:r>
              <a:rPr lang="fr-FR" sz="18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rPr>
              <a:t>Tenir compte de la demi-vie et du contexte</a:t>
            </a:r>
            <a:endParaRPr lang="fr-FR" sz="1800">
              <a:solidFill>
                <a:srgbClr val="A90427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200000"/>
              </a:lnSpc>
            </a:pPr>
            <a:r>
              <a:rPr lang="fr-FR" sz="18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Pas d’antidotes pour l’instant mais…</a:t>
            </a:r>
          </a:p>
          <a:p>
            <a:pPr eaLnBrk="1" hangingPunct="1">
              <a:lnSpc>
                <a:spcPct val="200000"/>
              </a:lnSpc>
            </a:pPr>
            <a:r>
              <a:rPr lang="fr-FR" sz="1800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Monitorage à développer (TT spécifique et anti Xa spécifique)</a:t>
            </a:r>
          </a:p>
          <a:p>
            <a:pPr eaLnBrk="1" hangingPunct="1">
              <a:lnSpc>
                <a:spcPct val="200000"/>
              </a:lnSpc>
            </a:pPr>
            <a:r>
              <a:rPr lang="fr-FR" sz="1800" b="1">
                <a:solidFill>
                  <a:srgbClr val="A90427"/>
                </a:solidFill>
                <a:latin typeface="Arial" charset="0"/>
                <a:ea typeface="ＭＳ Ｐゴシック" charset="0"/>
                <a:cs typeface="ＭＳ Ｐゴシック" charset="0"/>
              </a:rPr>
              <a:t>Pour les urgences, essayer d’attendre. Doser. CCP ou FEIBA ?</a:t>
            </a:r>
          </a:p>
          <a:p>
            <a:pPr eaLnBrk="1" hangingPunct="1">
              <a:lnSpc>
                <a:spcPct val="200000"/>
              </a:lnSpc>
            </a:pPr>
            <a:endParaRPr lang="fr-FR" sz="1600">
              <a:solidFill>
                <a:srgbClr val="A90427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800000"/>
                </a:solidFill>
              </a:rPr>
              <a:t>Monsieur Z,  PTH</a:t>
            </a:r>
            <a:endParaRPr lang="fr-FR" b="1" dirty="0">
              <a:solidFill>
                <a:srgbClr val="8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sz="2400" dirty="0" smtClean="0"/>
              <a:t>70 ans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Hypertendu</a:t>
            </a:r>
          </a:p>
          <a:p>
            <a:pPr>
              <a:lnSpc>
                <a:spcPct val="150000"/>
              </a:lnSpc>
            </a:pPr>
            <a:r>
              <a:rPr lang="fr-FR" sz="2400" dirty="0" err="1" smtClean="0"/>
              <a:t>Stent</a:t>
            </a:r>
            <a:r>
              <a:rPr lang="fr-FR" sz="2400" dirty="0" smtClean="0"/>
              <a:t> actif il y a 6 mois</a:t>
            </a:r>
          </a:p>
          <a:p>
            <a:pPr>
              <a:lnSpc>
                <a:spcPct val="150000"/>
              </a:lnSpc>
            </a:pPr>
            <a:r>
              <a:rPr lang="fr-FR" sz="2400" dirty="0" smtClean="0"/>
              <a:t>Aspirine – </a:t>
            </a:r>
            <a:r>
              <a:rPr lang="fr-FR" sz="2400" dirty="0" err="1" smtClean="0"/>
              <a:t>Clopidogrel</a:t>
            </a:r>
            <a:r>
              <a:rPr lang="fr-FR" sz="2400" dirty="0" smtClean="0"/>
              <a:t> (</a:t>
            </a:r>
            <a:r>
              <a:rPr lang="fr-FR" sz="2400" dirty="0" err="1" smtClean="0"/>
              <a:t>Plavix</a:t>
            </a:r>
            <a:r>
              <a:rPr lang="fr-FR" sz="2400" dirty="0" smtClean="0"/>
              <a:t>®)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solidFill>
                  <a:srgbClr val="800000"/>
                </a:solidFill>
              </a:rPr>
              <a:t>Vient avec une ordonnance de son cardiologue…</a:t>
            </a:r>
            <a:endParaRPr lang="fr-FR" sz="2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2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0"/>
            <a:ext cx="5070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ZoneTexte 1"/>
          <p:cNvSpPr txBox="1">
            <a:spLocks noChangeArrowheads="1"/>
          </p:cNvSpPr>
          <p:nvPr/>
        </p:nvSpPr>
        <p:spPr bwMode="auto">
          <a:xfrm>
            <a:off x="-1905000" y="46101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800000"/>
                </a:solidFill>
              </a:rPr>
              <a:t>Monsieur Z,  PTH</a:t>
            </a:r>
            <a:endParaRPr lang="fr-FR" b="1" dirty="0">
              <a:solidFill>
                <a:srgbClr val="8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fr-FR" dirty="0" smtClean="0"/>
              <a:t>Faut-il changer le traitement </a:t>
            </a:r>
            <a:r>
              <a:rPr lang="fr-FR" dirty="0" smtClean="0">
                <a:solidFill>
                  <a:srgbClr val="FF0000"/>
                </a:solidFill>
              </a:rPr>
              <a:t>ou le cardiologue ??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3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Titre 1"/>
          <p:cNvSpPr>
            <a:spLocks noGrp="1"/>
          </p:cNvSpPr>
          <p:nvPr>
            <p:ph type="title"/>
          </p:nvPr>
        </p:nvSpPr>
        <p:spPr>
          <a:xfrm>
            <a:off x="-2197100" y="2492375"/>
            <a:ext cx="7772400" cy="1143000"/>
          </a:xfrm>
        </p:spPr>
        <p:txBody>
          <a:bodyPr/>
          <a:lstStyle/>
          <a:p>
            <a:r>
              <a:rPr lang="fr-FR" sz="2800">
                <a:latin typeface="Arial" charset="0"/>
                <a:ea typeface="ＭＳ Ｐゴシック" charset="0"/>
                <a:cs typeface="ＭＳ Ｐゴシック" charset="0"/>
              </a:rPr>
              <a:t>www.eurekapro.fr</a:t>
            </a:r>
          </a:p>
        </p:txBody>
      </p:sp>
      <p:pic>
        <p:nvPicPr>
          <p:cNvPr id="258050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404813"/>
            <a:ext cx="2844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1" name="Image 4" descr="Train_wreck_at_Montparnas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-4763"/>
            <a:ext cx="5715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re 1"/>
          <p:cNvSpPr>
            <a:spLocks noGrp="1"/>
          </p:cNvSpPr>
          <p:nvPr>
            <p:ph type="title"/>
          </p:nvPr>
        </p:nvSpPr>
        <p:spPr>
          <a:xfrm>
            <a:off x="684213" y="836613"/>
            <a:ext cx="7772400" cy="1143000"/>
          </a:xfrm>
        </p:spPr>
        <p:txBody>
          <a:bodyPr/>
          <a:lstStyle/>
          <a:p>
            <a:r>
              <a:rPr lang="fr-FR" b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Madame 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FontTx/>
              <a:buNone/>
              <a:defRPr/>
            </a:pPr>
            <a:r>
              <a:rPr lang="fr-FR" sz="2400" dirty="0" smtClean="0"/>
              <a:t>Quelle dose de </a:t>
            </a:r>
            <a:r>
              <a:rPr lang="fr-FR" sz="2400" dirty="0" err="1" smtClean="0"/>
              <a:t>dabigatran</a:t>
            </a:r>
            <a:r>
              <a:rPr lang="fr-FR" sz="2400" dirty="0" smtClean="0"/>
              <a:t> (</a:t>
            </a:r>
            <a:r>
              <a:rPr lang="fr-FR" sz="2400" dirty="0" err="1" smtClean="0"/>
              <a:t>Pradaxa</a:t>
            </a:r>
            <a:r>
              <a:rPr lang="fr-FR" sz="2400" dirty="0" smtClean="0"/>
              <a:t>®) ?</a:t>
            </a:r>
          </a:p>
          <a:p>
            <a:pPr>
              <a:lnSpc>
                <a:spcPct val="150000"/>
              </a:lnSpc>
              <a:defRPr/>
            </a:pPr>
            <a:r>
              <a:rPr lang="fr-FR" sz="2400" dirty="0" smtClean="0"/>
              <a:t>150 mg</a:t>
            </a:r>
          </a:p>
          <a:p>
            <a:pPr>
              <a:lnSpc>
                <a:spcPct val="150000"/>
              </a:lnSpc>
              <a:defRPr/>
            </a:pPr>
            <a:r>
              <a:rPr lang="fr-FR" sz="2400" b="1" dirty="0" smtClean="0">
                <a:solidFill>
                  <a:srgbClr val="800000"/>
                </a:solidFill>
              </a:rPr>
              <a:t>220 mg</a:t>
            </a:r>
          </a:p>
        </p:txBody>
      </p:sp>
    </p:spTree>
    <p:extLst>
      <p:ext uri="{BB962C8B-B14F-4D97-AF65-F5344CB8AC3E}">
        <p14:creationId xmlns:p14="http://schemas.microsoft.com/office/powerpoint/2010/main" val="238429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6338"/>
            <a:ext cx="914400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6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44001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7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938"/>
            <a:ext cx="464343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re 1"/>
          <p:cNvSpPr>
            <a:spLocks noGrp="1"/>
          </p:cNvSpPr>
          <p:nvPr>
            <p:ph type="title"/>
          </p:nvPr>
        </p:nvSpPr>
        <p:spPr>
          <a:xfrm>
            <a:off x="684213" y="908050"/>
            <a:ext cx="7772400" cy="1143000"/>
          </a:xfrm>
        </p:spPr>
        <p:txBody>
          <a:bodyPr/>
          <a:lstStyle/>
          <a:p>
            <a:r>
              <a:rPr lang="fr-FR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Madame 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400" b="1" dirty="0" smtClean="0"/>
              <a:t>A J3 :</a:t>
            </a:r>
          </a:p>
          <a:p>
            <a:pPr>
              <a:lnSpc>
                <a:spcPct val="200000"/>
              </a:lnSpc>
              <a:defRPr/>
            </a:pPr>
            <a:r>
              <a:rPr lang="fr-FR" sz="2000" dirty="0" smtClean="0"/>
              <a:t>Dyspnée</a:t>
            </a:r>
          </a:p>
          <a:p>
            <a:pPr>
              <a:lnSpc>
                <a:spcPct val="200000"/>
              </a:lnSpc>
              <a:defRPr/>
            </a:pPr>
            <a:r>
              <a:rPr lang="fr-FR" sz="2000" dirty="0" smtClean="0"/>
              <a:t>Hypotension</a:t>
            </a:r>
          </a:p>
          <a:p>
            <a:pPr>
              <a:lnSpc>
                <a:spcPct val="200000"/>
              </a:lnSpc>
              <a:defRPr/>
            </a:pPr>
            <a:r>
              <a:rPr lang="fr-FR" sz="2000" dirty="0" smtClean="0"/>
              <a:t>Tachycardie</a:t>
            </a:r>
          </a:p>
          <a:p>
            <a:pPr>
              <a:lnSpc>
                <a:spcPct val="200000"/>
              </a:lnSpc>
              <a:defRPr/>
            </a:pPr>
            <a:r>
              <a:rPr lang="fr-FR" sz="2000" dirty="0" smtClean="0"/>
              <a:t>Oligurie</a:t>
            </a:r>
          </a:p>
          <a:p>
            <a:pPr>
              <a:lnSpc>
                <a:spcPct val="200000"/>
              </a:lnSpc>
              <a:defRPr/>
            </a:pPr>
            <a:r>
              <a:rPr lang="fr-FR" sz="2000" dirty="0" smtClean="0"/>
              <a:t>Anémie (8 g/</a:t>
            </a:r>
            <a:r>
              <a:rPr lang="fr-FR" sz="2000" dirty="0" err="1" smtClean="0"/>
              <a:t>dL</a:t>
            </a:r>
            <a:r>
              <a:rPr lang="fr-FR" sz="2000" dirty="0" smtClean="0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re 1"/>
          <p:cNvSpPr>
            <a:spLocks noGrp="1"/>
          </p:cNvSpPr>
          <p:nvPr>
            <p:ph type="title"/>
          </p:nvPr>
        </p:nvSpPr>
        <p:spPr>
          <a:xfrm>
            <a:off x="684213" y="908050"/>
            <a:ext cx="7772400" cy="1143000"/>
          </a:xfrm>
        </p:spPr>
        <p:txBody>
          <a:bodyPr/>
          <a:lstStyle/>
          <a:p>
            <a:r>
              <a:rPr lang="fr-FR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Madame X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fr-FR" sz="2400" b="1" dirty="0" smtClean="0"/>
              <a:t>J3 :</a:t>
            </a:r>
          </a:p>
          <a:p>
            <a:r>
              <a:rPr lang="fr-FR" sz="2000" dirty="0" smtClean="0"/>
              <a:t>Transfusion de 2 concentrés globulaires</a:t>
            </a:r>
          </a:p>
          <a:p>
            <a:r>
              <a:rPr lang="fr-FR" sz="2000" dirty="0" smtClean="0">
                <a:solidFill>
                  <a:srgbClr val="000090"/>
                </a:solidFill>
              </a:rPr>
              <a:t>Suspicion d’embolie pulmonaire </a:t>
            </a:r>
          </a:p>
          <a:p>
            <a:r>
              <a:rPr lang="fr-FR" sz="2000" dirty="0" smtClean="0"/>
              <a:t>Remplacement du </a:t>
            </a:r>
            <a:r>
              <a:rPr lang="fr-FR" sz="2000" dirty="0" err="1" smtClean="0"/>
              <a:t>dabigatran</a:t>
            </a:r>
            <a:r>
              <a:rPr lang="fr-FR" sz="2000" dirty="0" smtClean="0"/>
              <a:t> par </a:t>
            </a:r>
            <a:r>
              <a:rPr lang="fr-FR" sz="2000" dirty="0" err="1" smtClean="0"/>
              <a:t>énoxaparine</a:t>
            </a:r>
            <a:r>
              <a:rPr lang="fr-FR" sz="2000" dirty="0" smtClean="0"/>
              <a:t> </a:t>
            </a:r>
            <a:r>
              <a:rPr lang="fr-FR" sz="2000" dirty="0"/>
              <a:t>(0.7 mg/ kg x</a:t>
            </a:r>
            <a:r>
              <a:rPr lang="fr-FR" sz="2000" dirty="0" smtClean="0"/>
              <a:t> 2)</a:t>
            </a:r>
            <a:r>
              <a:rPr lang="fr-FR" sz="2000" dirty="0"/>
              <a:t>. </a:t>
            </a:r>
            <a:endParaRPr lang="fr-FR" sz="2000" dirty="0" smtClean="0"/>
          </a:p>
          <a:p>
            <a:pPr marL="0" indent="0">
              <a:buNone/>
            </a:pP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J4 : </a:t>
            </a:r>
          </a:p>
          <a:p>
            <a:r>
              <a:rPr lang="fr-FR" sz="2000" dirty="0" smtClean="0">
                <a:solidFill>
                  <a:srgbClr val="000090"/>
                </a:solidFill>
              </a:rPr>
              <a:t>L’</a:t>
            </a:r>
            <a:r>
              <a:rPr lang="fr-FR" sz="2000" dirty="0" err="1" smtClean="0">
                <a:solidFill>
                  <a:srgbClr val="000090"/>
                </a:solidFill>
              </a:rPr>
              <a:t>angio</a:t>
            </a:r>
            <a:r>
              <a:rPr lang="fr-FR" sz="2000" dirty="0">
                <a:solidFill>
                  <a:srgbClr val="000090"/>
                </a:solidFill>
              </a:rPr>
              <a:t>- scanner </a:t>
            </a:r>
            <a:r>
              <a:rPr lang="fr-FR" sz="2000" dirty="0" smtClean="0">
                <a:solidFill>
                  <a:srgbClr val="000090"/>
                </a:solidFill>
              </a:rPr>
              <a:t>exclut l’EP</a:t>
            </a:r>
            <a:r>
              <a:rPr lang="fr-FR" sz="2000" dirty="0" smtClean="0"/>
              <a:t>, arrêt de l’</a:t>
            </a:r>
            <a:r>
              <a:rPr lang="fr-FR" sz="2000" dirty="0" err="1" smtClean="0"/>
              <a:t>énoxaparine</a:t>
            </a:r>
            <a:r>
              <a:rPr lang="fr-FR" sz="2000" dirty="0" smtClean="0"/>
              <a:t>, </a:t>
            </a:r>
          </a:p>
          <a:p>
            <a:r>
              <a:rPr lang="fr-FR" sz="2000" dirty="0" err="1" smtClean="0"/>
              <a:t>Agravation</a:t>
            </a:r>
            <a:r>
              <a:rPr lang="fr-FR" sz="2000" dirty="0" smtClean="0"/>
              <a:t>, choc </a:t>
            </a:r>
            <a:r>
              <a:rPr lang="fr-FR" sz="2000" dirty="0" err="1" smtClean="0"/>
              <a:t>hypovolémique</a:t>
            </a:r>
            <a:r>
              <a:rPr lang="fr-FR" sz="2000" dirty="0" smtClean="0"/>
              <a:t>, insuffisance rénale aigue (clairance créatinine </a:t>
            </a:r>
            <a:r>
              <a:rPr lang="fr-FR" sz="2000" dirty="0"/>
              <a:t>14 ml/min</a:t>
            </a:r>
            <a:r>
              <a:rPr lang="fr-FR" sz="2000" dirty="0" smtClean="0"/>
              <a:t>), diagnostique de péritonite </a:t>
            </a:r>
            <a:r>
              <a:rPr lang="fr-FR" sz="2000" dirty="0" smtClean="0">
                <a:solidFill>
                  <a:srgbClr val="800000"/>
                </a:solidFill>
              </a:rPr>
              <a:t>Laparotomie</a:t>
            </a:r>
            <a:r>
              <a:rPr lang="fr-FR" sz="2000" dirty="0" smtClean="0"/>
              <a:t>, grêle ischémique…résection…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95043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997200"/>
            <a:ext cx="40894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4" name="Rectangle 3"/>
          <p:cNvSpPr>
            <a:spLocks noChangeArrowheads="1"/>
          </p:cNvSpPr>
          <p:nvPr/>
        </p:nvSpPr>
        <p:spPr bwMode="auto">
          <a:xfrm>
            <a:off x="5724525" y="2565400"/>
            <a:ext cx="935038" cy="3587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u="none"/>
          </a:p>
        </p:txBody>
      </p:sp>
      <p:sp>
        <p:nvSpPr>
          <p:cNvPr id="218115" name="Rectangle 4"/>
          <p:cNvSpPr>
            <a:spLocks noChangeArrowheads="1"/>
          </p:cNvSpPr>
          <p:nvPr/>
        </p:nvSpPr>
        <p:spPr bwMode="auto">
          <a:xfrm>
            <a:off x="2484438" y="2924175"/>
            <a:ext cx="3167062" cy="360363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fr-FR" u="none"/>
          </a:p>
        </p:txBody>
      </p:sp>
      <p:pic>
        <p:nvPicPr>
          <p:cNvPr id="21811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urpie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Présentation1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D298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pitchFamily="-107" charset="0"/>
            <a:ea typeface="ヒラギノ明朝 Pro W3" pitchFamily="-107" charset="-128"/>
            <a:cs typeface="ヒラギノ明朝 Pro W3" pitchFamily="-107" charset="-128"/>
            <a:sym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D298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pitchFamily="-107" charset="0"/>
            <a:ea typeface="ヒラギノ明朝 Pro W3" pitchFamily="-107" charset="-128"/>
            <a:cs typeface="ヒラギノ明朝 Pro W3" pitchFamily="-107" charset="-128"/>
            <a:sym typeface="Times" pitchFamily="-107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ヒラギノ角ゴ Pro W3" pitchFamily="-106" charset="-128"/>
            <a:cs typeface="ヒラギノ角ゴ Pro W3" pitchFamily="-10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  <a:ea typeface="ヒラギノ角ゴ Pro W3" pitchFamily="-106" charset="-128"/>
            <a:cs typeface="ヒラギノ角ゴ Pro W3" pitchFamily="-106" charset="-128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  <a:ea typeface="ＭＳ Ｐゴシック" pitchFamily="-107" charset="-128"/>
            <a:cs typeface="ＭＳ Ｐゴシック" pitchFamily="-107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6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E3BEFF"/>
            </a:solidFill>
            <a:effectLst/>
            <a:latin typeface="Arial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1" i="0" u="none" strike="noStrike" cap="none" normalizeH="0" baseline="0">
            <a:ln>
              <a:noFill/>
            </a:ln>
            <a:solidFill>
              <a:srgbClr val="E3BEFF"/>
            </a:solidFill>
            <a:effectLst/>
            <a:latin typeface="Arial" pitchFamily="-108" charset="0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Clarté">
  <a:themeElements>
    <a:clrScheme name="Clarté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té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dèle par défau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F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D298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pitchFamily="-65" charset="0"/>
            <a:ea typeface="ヒラギノ明朝 Pro W3" pitchFamily="-65" charset="-128"/>
            <a:cs typeface="ヒラギノ明朝 Pro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D298"/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pitchFamily="-65" charset="0"/>
            <a:ea typeface="ヒラギノ明朝 Pro W3" pitchFamily="-65" charset="-128"/>
            <a:cs typeface="ヒラギノ明朝 Pro W3" pitchFamily="-65" charset="-128"/>
            <a:sym typeface="Times" pitchFamily="-65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FINAL approved prasugrel med slide template 18Sep07">
  <a:themeElements>
    <a:clrScheme name="">
      <a:dk1>
        <a:srgbClr val="000000"/>
      </a:dk1>
      <a:lt1>
        <a:srgbClr val="FFFFFF"/>
      </a:lt1>
      <a:dk2>
        <a:srgbClr val="000099"/>
      </a:dk2>
      <a:lt2>
        <a:srgbClr val="FFFF00"/>
      </a:lt2>
      <a:accent1>
        <a:srgbClr val="FFCC00"/>
      </a:accent1>
      <a:accent2>
        <a:srgbClr val="FFFFCC"/>
      </a:accent2>
      <a:accent3>
        <a:srgbClr val="AAAACA"/>
      </a:accent3>
      <a:accent4>
        <a:srgbClr val="DADADA"/>
      </a:accent4>
      <a:accent5>
        <a:srgbClr val="FFE2AA"/>
      </a:accent5>
      <a:accent6>
        <a:srgbClr val="E7E7B9"/>
      </a:accent6>
      <a:hlink>
        <a:srgbClr val="FF0000"/>
      </a:hlink>
      <a:folHlink>
        <a:srgbClr val="969696"/>
      </a:folHlink>
    </a:clrScheme>
    <a:fontScheme name="FINAL approved prasugrel med slide template 18Sep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INAL approved prasugrel med slide template 18Sep07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NAL approved prasugrel med slide template 18Sep07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 approved prasugrel med slide template 18Sep07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 approved prasugrel med slide template 18Sep07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 approved prasugrel med slide template 18Sep0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 approved prasugrel med slide template 18Sep0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NAL approved prasugrel med slide template 18Sep0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Nouvelle présentation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turpie">
  <a:themeElements>
    <a:clrScheme name="Nouvelle pré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larté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Sans titre:Applications:Microsoft Office 2004:Modèles:Présentations:Conceptions:Aurore boréale</Template>
  <TotalTime>9074</TotalTime>
  <Words>2359</Words>
  <Application>Microsoft Macintosh PowerPoint</Application>
  <PresentationFormat>Présentation à l'écran (4:3)</PresentationFormat>
  <Paragraphs>408</Paragraphs>
  <Slides>49</Slides>
  <Notes>11</Notes>
  <HiddenSlides>0</HiddenSlides>
  <MMClips>0</MMClips>
  <ScaleCrop>false</ScaleCrop>
  <HeadingPairs>
    <vt:vector size="4" baseType="variant">
      <vt:variant>
        <vt:lpstr>Thème</vt:lpstr>
      </vt:variant>
      <vt:variant>
        <vt:i4>18</vt:i4>
      </vt:variant>
      <vt:variant>
        <vt:lpstr>Titres des diapositives</vt:lpstr>
      </vt:variant>
      <vt:variant>
        <vt:i4>49</vt:i4>
      </vt:variant>
    </vt:vector>
  </HeadingPairs>
  <TitlesOfParts>
    <vt:vector size="67" baseType="lpstr">
      <vt:lpstr>turpie</vt:lpstr>
      <vt:lpstr>4_Nouvelle présentation</vt:lpstr>
      <vt:lpstr>Modèle par défaut</vt:lpstr>
      <vt:lpstr>5_Nouvelle présentation</vt:lpstr>
      <vt:lpstr>FINAL approved prasugrel med slide template 18Sep07</vt:lpstr>
      <vt:lpstr>8_Nouvelle présentation</vt:lpstr>
      <vt:lpstr>5_Modèle par défaut</vt:lpstr>
      <vt:lpstr>6_Modèle par défaut</vt:lpstr>
      <vt:lpstr>2_turpie</vt:lpstr>
      <vt:lpstr>Thème Office</vt:lpstr>
      <vt:lpstr>1_Présentation1</vt:lpstr>
      <vt:lpstr>1_Modèle par défaut</vt:lpstr>
      <vt:lpstr>7_Nouvelle présentation</vt:lpstr>
      <vt:lpstr>6_Thème Office</vt:lpstr>
      <vt:lpstr>13_Nouvelle présentation</vt:lpstr>
      <vt:lpstr>1_Clarté</vt:lpstr>
      <vt:lpstr>16_Nouvelle présentation</vt:lpstr>
      <vt:lpstr>Office Theme</vt:lpstr>
      <vt:lpstr>Gestion inadaptée des anticoagulants et antiplaquettaires en post-op…</vt:lpstr>
      <vt:lpstr>Conflits d’intérêt - Diapos</vt:lpstr>
      <vt:lpstr>Madame X </vt:lpstr>
      <vt:lpstr>Madame X </vt:lpstr>
      <vt:lpstr>Madame X </vt:lpstr>
      <vt:lpstr>Présentation PowerPoint</vt:lpstr>
      <vt:lpstr>Madame X </vt:lpstr>
      <vt:lpstr>Madame X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Gestion périopératoire  </vt:lpstr>
      <vt:lpstr>Quelle conduite à tenir dans les situations prévisibles suivantes, chez un sujet traité par un nouvel ACO: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Which tests should be performed?</vt:lpstr>
      <vt:lpstr>Effet d’un concentré de complexe prothrombinique (PPSB), Cofact® 50 U/kg, sur la réversion in vivo de rivaroxaban et dabigatran.      Etude croisée chez 12 volontaires sains.</vt:lpstr>
      <vt:lpstr>Présentation PowerPoint</vt:lpstr>
      <vt:lpstr>Présentation PowerPoint</vt:lpstr>
      <vt:lpstr>Présentation PowerPoint</vt:lpstr>
      <vt:lpstr>Présentation PowerPoint</vt:lpstr>
      <vt:lpstr> Mélanie, 85 ans</vt:lpstr>
      <vt:lpstr>Présentation PowerPoint</vt:lpstr>
      <vt:lpstr>Prise en charge d’un patient traité par  dabigatran ou rivaroxaban, au long cours présentant un saignement ou  nécessitant une chirurgie urgente    Gilles Pernod et Pierre Albaladejo,    pour le  </vt:lpstr>
      <vt:lpstr>CHIRURGIE URGENTE, PRISE EN CHARGE DES HEMORRAGIES ET NACO</vt:lpstr>
      <vt:lpstr>CHIRURGIE URGENTE et DABIGATRAN (PRADAXA®)</vt:lpstr>
      <vt:lpstr>Présentation PowerPoint</vt:lpstr>
      <vt:lpstr>Présentation PowerPoint</vt:lpstr>
      <vt:lpstr>CHIRURGIE URGENTE et RIVAROXAN (XARELTO®)</vt:lpstr>
      <vt:lpstr>CHIRURGIE URGENTE et DABIGATRAN (PRADAXA®)</vt:lpstr>
      <vt:lpstr>SAIGNEMENT et  DABIGATRAN (Pradaxa®)  ou RIVAROXABAN (Xarelto®)</vt:lpstr>
      <vt:lpstr>SAIGNEMENT et  DABIGATRAN (Pradaxa®)  ou RIVAROXABAN (Xarelto®)</vt:lpstr>
      <vt:lpstr>En pratique…</vt:lpstr>
      <vt:lpstr>Monsieur Z,  PTH</vt:lpstr>
      <vt:lpstr>Présentation PowerPoint</vt:lpstr>
      <vt:lpstr>Monsieur Z,  PTH</vt:lpstr>
      <vt:lpstr>www.eurekapro.fr</vt:lpstr>
    </vt:vector>
  </TitlesOfParts>
  <Company>ADREMU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Perioperative Management of  New Antithrombotic Agents</dc:title>
  <dc:creator>Marc Samama</dc:creator>
  <cp:lastModifiedBy>Florence Plantet</cp:lastModifiedBy>
  <cp:revision>447</cp:revision>
  <cp:lastPrinted>2003-01-06T13:35:32Z</cp:lastPrinted>
  <dcterms:created xsi:type="dcterms:W3CDTF">2011-02-15T14:08:19Z</dcterms:created>
  <dcterms:modified xsi:type="dcterms:W3CDTF">2013-04-29T07:32:01Z</dcterms:modified>
</cp:coreProperties>
</file>