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5" r:id="rId3"/>
    <p:sldId id="284" r:id="rId4"/>
    <p:sldId id="260" r:id="rId5"/>
    <p:sldId id="261" r:id="rId6"/>
    <p:sldId id="299" r:id="rId7"/>
    <p:sldId id="293" r:id="rId8"/>
    <p:sldId id="289" r:id="rId9"/>
    <p:sldId id="290" r:id="rId10"/>
    <p:sldId id="291" r:id="rId11"/>
    <p:sldId id="269" r:id="rId12"/>
    <p:sldId id="297" r:id="rId13"/>
    <p:sldId id="267" r:id="rId14"/>
    <p:sldId id="268" r:id="rId15"/>
    <p:sldId id="266" r:id="rId16"/>
    <p:sldId id="281" r:id="rId17"/>
    <p:sldId id="283" r:id="rId18"/>
    <p:sldId id="282" r:id="rId19"/>
    <p:sldId id="298" r:id="rId20"/>
    <p:sldId id="270" r:id="rId21"/>
    <p:sldId id="295" r:id="rId22"/>
    <p:sldId id="303" r:id="rId23"/>
    <p:sldId id="292" r:id="rId24"/>
    <p:sldId id="296" r:id="rId25"/>
    <p:sldId id="30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E3E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859" autoAdjust="0"/>
  </p:normalViewPr>
  <p:slideViewPr>
    <p:cSldViewPr snapToGrid="0" snapToObjects="1">
      <p:cViewPr>
        <p:scale>
          <a:sx n="95" d="100"/>
          <a:sy n="95" d="100"/>
        </p:scale>
        <p:origin x="-84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1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5"/>
          <c:dPt>
            <c:idx val="1"/>
            <c:bubble3D val="0"/>
            <c:explosion val="10"/>
          </c:dPt>
          <c:dLbls>
            <c:dLbl>
              <c:idx val="0"/>
              <c:layout>
                <c:manualLayout>
                  <c:x val="-0.00888257023427627"/>
                  <c:y val="-0.00287253784443225"/>
                </c:manualLayout>
              </c:layout>
              <c:spPr/>
              <c:txPr>
                <a:bodyPr/>
                <a:lstStyle/>
                <a:p>
                  <a:pPr>
                    <a:defRPr sz="2800"/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00486408816953436"/>
                  <c:y val="-0.0053939901850722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0259886264216973"/>
                  <c:y val="-0.187716293747872"/>
                </c:manualLayout>
              </c:layout>
              <c:spPr/>
              <c:txPr>
                <a:bodyPr/>
                <a:lstStyle/>
                <a:p>
                  <a:pPr>
                    <a:defRPr sz="2800"/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Feuil1!$A$2:$A$4</c:f>
              <c:strCache>
                <c:ptCount val="3"/>
                <c:pt idx="0">
                  <c:v>Libéral</c:v>
                </c:pt>
                <c:pt idx="1">
                  <c:v>Mixte</c:v>
                </c:pt>
                <c:pt idx="2">
                  <c:v>Salarié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31.2</c:v>
                </c:pt>
                <c:pt idx="1">
                  <c:v>3.5</c:v>
                </c:pt>
                <c:pt idx="2">
                  <c:v>65.3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  <c:explosion val="9"/>
            <c:spPr>
              <a:solidFill>
                <a:schemeClr val="accent1"/>
              </a:solidFill>
            </c:spPr>
          </c:dPt>
          <c:dLbls>
            <c:dLbl>
              <c:idx val="0"/>
              <c:layout/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/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/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2400"/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Feuil1!$A$2:$A$4</c:f>
              <c:strCache>
                <c:ptCount val="3"/>
                <c:pt idx="0">
                  <c:v>E Publics</c:v>
                </c:pt>
                <c:pt idx="1">
                  <c:v>ESPIC</c:v>
                </c:pt>
                <c:pt idx="2">
                  <c:v>MCO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947.0</c:v>
                </c:pt>
                <c:pt idx="1">
                  <c:v>632.0</c:v>
                </c:pt>
                <c:pt idx="2">
                  <c:v>510.0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 BNC</c:v>
                </c:pt>
              </c:strCache>
            </c:strRef>
          </c:tx>
          <c:invertIfNegative val="0"/>
          <c:cat>
            <c:numRef>
              <c:f>Feuil1!$A$2:$A$7</c:f>
              <c:numCache>
                <c:formatCode>General</c:formatCode>
                <c:ptCount val="6"/>
                <c:pt idx="0">
                  <c:v>2005.0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</c:numCache>
            </c:numRef>
          </c:cat>
          <c:val>
            <c:numRef>
              <c:f>Feuil1!$B$2:$B$7</c:f>
              <c:numCache>
                <c:formatCode>General</c:formatCode>
                <c:ptCount val="6"/>
                <c:pt idx="0">
                  <c:v>133357.0</c:v>
                </c:pt>
                <c:pt idx="1">
                  <c:v>153690.0</c:v>
                </c:pt>
                <c:pt idx="2">
                  <c:v>157647.0</c:v>
                </c:pt>
                <c:pt idx="3">
                  <c:v>159108.0</c:v>
                </c:pt>
                <c:pt idx="4">
                  <c:v>161848.0</c:v>
                </c:pt>
                <c:pt idx="5">
                  <c:v>164590.0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3390888"/>
        <c:axId val="630048056"/>
      </c:barChart>
      <c:catAx>
        <c:axId val="703390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30048056"/>
        <c:crosses val="autoZero"/>
        <c:auto val="1"/>
        <c:lblAlgn val="ctr"/>
        <c:lblOffset val="100"/>
        <c:noMultiLvlLbl val="0"/>
      </c:catAx>
      <c:valAx>
        <c:axId val="630048056"/>
        <c:scaling>
          <c:orientation val="minMax"/>
          <c:min val="1000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3390888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0.0200617283950617"/>
                <c:y val="0.296653551962312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fr-FR" dirty="0" smtClean="0"/>
                    <a:t>Milliers d’euros</a:t>
                  </a:r>
                  <a:endParaRPr lang="fr-FR" dirty="0"/>
                </a:p>
              </c:rich>
            </c:tx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S1</c:v>
                </c:pt>
              </c:strCache>
            </c:strRef>
          </c:tx>
          <c:invertIfNegative val="0"/>
          <c:cat>
            <c:numRef>
              <c:f>Feuil1!$A$2:$A$7</c:f>
              <c:numCache>
                <c:formatCode>General</c:formatCode>
                <c:ptCount val="6"/>
                <c:pt idx="0">
                  <c:v>2005.0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</c:numCache>
            </c:numRef>
          </c:cat>
          <c:val>
            <c:numRef>
              <c:f>Feuil1!$B$2:$B$7</c:f>
              <c:numCache>
                <c:formatCode>General</c:formatCode>
                <c:ptCount val="6"/>
                <c:pt idx="0">
                  <c:v>2039.0</c:v>
                </c:pt>
                <c:pt idx="1">
                  <c:v>1845.0</c:v>
                </c:pt>
                <c:pt idx="2">
                  <c:v>1832.0</c:v>
                </c:pt>
                <c:pt idx="3">
                  <c:v>1797.0</c:v>
                </c:pt>
                <c:pt idx="4">
                  <c:v>1810.0</c:v>
                </c:pt>
                <c:pt idx="5">
                  <c:v>1796.0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S2</c:v>
                </c:pt>
              </c:strCache>
            </c:strRef>
          </c:tx>
          <c:invertIfNegative val="0"/>
          <c:cat>
            <c:numRef>
              <c:f>Feuil1!$A$2:$A$7</c:f>
              <c:numCache>
                <c:formatCode>General</c:formatCode>
                <c:ptCount val="6"/>
                <c:pt idx="0">
                  <c:v>2005.0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</c:numCache>
            </c:numRef>
          </c:cat>
          <c:val>
            <c:numRef>
              <c:f>Feuil1!$C$2:$C$7</c:f>
              <c:numCache>
                <c:formatCode>General</c:formatCode>
                <c:ptCount val="6"/>
                <c:pt idx="0">
                  <c:v>688.0</c:v>
                </c:pt>
                <c:pt idx="1">
                  <c:v>738.0</c:v>
                </c:pt>
                <c:pt idx="2">
                  <c:v>786.0</c:v>
                </c:pt>
                <c:pt idx="3">
                  <c:v>799.0</c:v>
                </c:pt>
                <c:pt idx="4">
                  <c:v>858.0</c:v>
                </c:pt>
                <c:pt idx="5">
                  <c:v>919.0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78159128"/>
        <c:axId val="712922888"/>
      </c:barChart>
      <c:catAx>
        <c:axId val="1478159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12922888"/>
        <c:crosses val="autoZero"/>
        <c:auto val="1"/>
        <c:lblAlgn val="ctr"/>
        <c:lblOffset val="100"/>
        <c:noMultiLvlLbl val="0"/>
      </c:catAx>
      <c:valAx>
        <c:axId val="712922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81591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Homme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Feuil1!$A$2:$A$5</c:f>
              <c:strCache>
                <c:ptCount val="4"/>
                <c:pt idx="0">
                  <c:v>Total</c:v>
                </c:pt>
                <c:pt idx="1">
                  <c:v>Libéral</c:v>
                </c:pt>
                <c:pt idx="2">
                  <c:v>Mixte</c:v>
                </c:pt>
                <c:pt idx="3">
                  <c:v>Salarié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6432.0</c:v>
                </c:pt>
                <c:pt idx="1">
                  <c:v>2400.0</c:v>
                </c:pt>
                <c:pt idx="2">
                  <c:v>282.0</c:v>
                </c:pt>
                <c:pt idx="3">
                  <c:v>3771.0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Femme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Feuil1!$A$2:$A$5</c:f>
              <c:strCache>
                <c:ptCount val="4"/>
                <c:pt idx="0">
                  <c:v>Total</c:v>
                </c:pt>
                <c:pt idx="1">
                  <c:v>Libéral</c:v>
                </c:pt>
                <c:pt idx="2">
                  <c:v>Mixte</c:v>
                </c:pt>
                <c:pt idx="3">
                  <c:v>Salarié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3530.0</c:v>
                </c:pt>
                <c:pt idx="1">
                  <c:v>722.0</c:v>
                </c:pt>
                <c:pt idx="2">
                  <c:v>66.0</c:v>
                </c:pt>
                <c:pt idx="3">
                  <c:v>2753.0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900406696"/>
        <c:axId val="893807576"/>
      </c:barChart>
      <c:catAx>
        <c:axId val="900406696"/>
        <c:scaling>
          <c:orientation val="minMax"/>
        </c:scaling>
        <c:delete val="0"/>
        <c:axPos val="b"/>
        <c:majorTickMark val="out"/>
        <c:minorTickMark val="none"/>
        <c:tickLblPos val="nextTo"/>
        <c:crossAx val="893807576"/>
        <c:crosses val="autoZero"/>
        <c:auto val="1"/>
        <c:lblAlgn val="ctr"/>
        <c:lblOffset val="100"/>
        <c:noMultiLvlLbl val="0"/>
      </c:catAx>
      <c:valAx>
        <c:axId val="8938075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none"/>
        <c:minorTickMark val="none"/>
        <c:tickLblPos val="nextTo"/>
        <c:crossAx val="900406696"/>
        <c:crosses val="autoZero"/>
        <c:crossBetween val="between"/>
        <c:majorUnit val="0.2"/>
        <c:minorUnit val="0.02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Min</c:v>
                </c:pt>
              </c:strCache>
            </c:strRef>
          </c:tx>
          <c:invertIfNegative val="0"/>
          <c:cat>
            <c:strRef>
              <c:f>Feuil1!$A$2:$A$8</c:f>
              <c:strCache>
                <c:ptCount val="7"/>
                <c:pt idx="0">
                  <c:v> Interne</c:v>
                </c:pt>
                <c:pt idx="1">
                  <c:v>Chef de Clin</c:v>
                </c:pt>
                <c:pt idx="2">
                  <c:v>Assistant</c:v>
                </c:pt>
                <c:pt idx="3">
                  <c:v>PH</c:v>
                </c:pt>
                <c:pt idx="4">
                  <c:v>MCU-PH</c:v>
                </c:pt>
                <c:pt idx="5">
                  <c:v>PU-PH</c:v>
                </c:pt>
                <c:pt idx="6">
                  <c:v>Clinicien H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18443.0</c:v>
                </c:pt>
                <c:pt idx="1">
                  <c:v>37873.0</c:v>
                </c:pt>
                <c:pt idx="2">
                  <c:v>32699.0</c:v>
                </c:pt>
                <c:pt idx="3">
                  <c:v>50233.0</c:v>
                </c:pt>
                <c:pt idx="4">
                  <c:v>52488.0</c:v>
                </c:pt>
                <c:pt idx="5">
                  <c:v>67808.0</c:v>
                </c:pt>
                <c:pt idx="6">
                  <c:v>67883.0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Max</c:v>
                </c:pt>
              </c:strCache>
            </c:strRef>
          </c:tx>
          <c:invertIfNegative val="0"/>
          <c:cat>
            <c:strRef>
              <c:f>Feuil1!$A$2:$A$8</c:f>
              <c:strCache>
                <c:ptCount val="7"/>
                <c:pt idx="0">
                  <c:v> Interne</c:v>
                </c:pt>
                <c:pt idx="1">
                  <c:v>Chef de Clin</c:v>
                </c:pt>
                <c:pt idx="2">
                  <c:v>Assistant</c:v>
                </c:pt>
                <c:pt idx="3">
                  <c:v>PH</c:v>
                </c:pt>
                <c:pt idx="4">
                  <c:v>MCU-PH</c:v>
                </c:pt>
                <c:pt idx="5">
                  <c:v>PU-PH</c:v>
                </c:pt>
                <c:pt idx="6">
                  <c:v>Clinicien H</c:v>
                </c:pt>
              </c:strCache>
            </c:strRef>
          </c:cat>
          <c:val>
            <c:numRef>
              <c:f>Feuil1!$C$2:$C$8</c:f>
              <c:numCache>
                <c:formatCode>General</c:formatCode>
                <c:ptCount val="7"/>
                <c:pt idx="0">
                  <c:v>25485.0</c:v>
                </c:pt>
                <c:pt idx="1">
                  <c:v>42609.0</c:v>
                </c:pt>
                <c:pt idx="2">
                  <c:v>38928.0</c:v>
                </c:pt>
                <c:pt idx="3">
                  <c:v>83800.0</c:v>
                </c:pt>
                <c:pt idx="4">
                  <c:v>91259.0</c:v>
                </c:pt>
                <c:pt idx="5">
                  <c:v>117159.0</c:v>
                </c:pt>
                <c:pt idx="6">
                  <c:v>123269.0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0968632"/>
        <c:axId val="476789688"/>
      </c:barChart>
      <c:catAx>
        <c:axId val="680968632"/>
        <c:scaling>
          <c:orientation val="minMax"/>
        </c:scaling>
        <c:delete val="0"/>
        <c:axPos val="b"/>
        <c:majorTickMark val="out"/>
        <c:minorTickMark val="none"/>
        <c:tickLblPos val="nextTo"/>
        <c:crossAx val="476789688"/>
        <c:crosses val="autoZero"/>
        <c:auto val="1"/>
        <c:lblAlgn val="ctr"/>
        <c:lblOffset val="100"/>
        <c:noMultiLvlLbl val="0"/>
      </c:catAx>
      <c:valAx>
        <c:axId val="476789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09686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21/03/14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21/03/14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21/03/14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21/03/14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21/03/14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21/03/14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21/03/14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21/03/14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21/03/14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21/03/14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21/03/14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21/03/14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841" y="1194636"/>
            <a:ext cx="8542421" cy="1470025"/>
          </a:xfrm>
        </p:spPr>
        <p:txBody>
          <a:bodyPr/>
          <a:lstStyle/>
          <a:p>
            <a:r>
              <a:rPr lang="fr-FR" dirty="0" smtClean="0"/>
              <a:t>Dans quelle(s) structure(s) exercer?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378744"/>
            <a:ext cx="6400800" cy="1193256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Dr Georges </a:t>
            </a:r>
            <a:r>
              <a:rPr lang="fr-FR" dirty="0" err="1" smtClean="0"/>
              <a:t>Daccache</a:t>
            </a:r>
            <a:endParaRPr lang="fr-FR" dirty="0" smtClean="0"/>
          </a:p>
          <a:p>
            <a:r>
              <a:rPr lang="fr-FR" sz="2600" i="1" dirty="0" smtClean="0"/>
              <a:t>Clinicien Hospitalier</a:t>
            </a:r>
          </a:p>
          <a:p>
            <a:endParaRPr lang="fr-FR" dirty="0" smtClean="0"/>
          </a:p>
          <a:p>
            <a:r>
              <a:rPr lang="fr-FR" sz="2300" dirty="0" smtClean="0"/>
              <a:t>JEPU 21-03-14</a:t>
            </a:r>
            <a:endParaRPr lang="fr-FR" sz="23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41" y="4656221"/>
            <a:ext cx="3460334" cy="530726"/>
          </a:xfrm>
          <a:prstGeom prst="rect">
            <a:avLst/>
          </a:prstGeom>
        </p:spPr>
      </p:pic>
      <p:pic>
        <p:nvPicPr>
          <p:cNvPr id="7" name="Image 6" descr="logo-université de caen basse normandi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4401879"/>
            <a:ext cx="27432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77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Choix de l’installation définitive (2008)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99368"/>
            <a:ext cx="8229600" cy="3195053"/>
          </a:xfrm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Qualité de vie</a:t>
            </a:r>
          </a:p>
          <a:p>
            <a:r>
              <a:rPr lang="fr-FR" dirty="0" smtClean="0"/>
              <a:t>Parcours personnel</a:t>
            </a:r>
          </a:p>
          <a:p>
            <a:r>
              <a:rPr lang="fr-FR" dirty="0" smtClean="0">
                <a:solidFill>
                  <a:srgbClr val="00FF00"/>
                </a:solidFill>
              </a:rPr>
              <a:t>Conditions d’exercice</a:t>
            </a:r>
            <a:endParaRPr lang="fr-FR" dirty="0">
              <a:solidFill>
                <a:srgbClr val="00FF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104090" y="5935590"/>
            <a:ext cx="3990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Perbet</a:t>
            </a:r>
            <a:r>
              <a:rPr lang="fr-FR" i="1" dirty="0" smtClean="0"/>
              <a:t> et al. Ann Fr </a:t>
            </a:r>
            <a:r>
              <a:rPr lang="fr-FR" i="1" dirty="0" err="1" smtClean="0"/>
              <a:t>Anesth</a:t>
            </a:r>
            <a:r>
              <a:rPr lang="fr-FR" i="1" dirty="0" smtClean="0"/>
              <a:t> </a:t>
            </a:r>
            <a:r>
              <a:rPr lang="fr-FR" i="1" dirty="0" err="1" smtClean="0"/>
              <a:t>Reanim</a:t>
            </a:r>
            <a:r>
              <a:rPr lang="fr-FR" i="1" dirty="0" smtClean="0"/>
              <a:t> 2010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421672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841" y="274638"/>
            <a:ext cx="8970210" cy="1143000"/>
          </a:xfrm>
        </p:spPr>
        <p:txBody>
          <a:bodyPr>
            <a:normAutofit/>
          </a:bodyPr>
          <a:lstStyle/>
          <a:p>
            <a:r>
              <a:rPr lang="fr-FR" dirty="0" err="1" smtClean="0"/>
              <a:t>Burnout</a:t>
            </a:r>
            <a:r>
              <a:rPr lang="fr-FR" dirty="0" smtClean="0"/>
              <a:t> </a:t>
            </a:r>
            <a:r>
              <a:rPr lang="fr-FR" dirty="0">
                <a:solidFill>
                  <a:srgbClr val="FFFF00"/>
                </a:solidFill>
              </a:rPr>
              <a:t>M</a:t>
            </a:r>
            <a:r>
              <a:rPr lang="fr-FR" dirty="0" smtClean="0"/>
              <a:t>édecins salariés vs </a:t>
            </a:r>
            <a:r>
              <a:rPr lang="fr-FR" dirty="0" smtClean="0">
                <a:solidFill>
                  <a:srgbClr val="00FF00"/>
                </a:solidFill>
              </a:rPr>
              <a:t>AR </a:t>
            </a:r>
            <a:r>
              <a:rPr lang="fr-FR" dirty="0"/>
              <a:t/>
            </a:r>
            <a:br>
              <a:rPr lang="fr-FR" dirty="0"/>
            </a:br>
            <a:r>
              <a:rPr lang="fr-FR" sz="2200" i="1" dirty="0" err="1" smtClean="0"/>
              <a:t>Doppia</a:t>
            </a:r>
            <a:r>
              <a:rPr lang="fr-FR" sz="2200" i="1" dirty="0" smtClean="0"/>
              <a:t> et al. Ann Fr </a:t>
            </a:r>
            <a:r>
              <a:rPr lang="fr-FR" sz="2200" i="1" dirty="0" err="1" smtClean="0"/>
              <a:t>Anesth</a:t>
            </a:r>
            <a:r>
              <a:rPr lang="fr-FR" sz="2200" i="1" dirty="0" smtClean="0"/>
              <a:t> </a:t>
            </a:r>
            <a:r>
              <a:rPr lang="fr-FR" sz="2200" i="1" dirty="0" err="1" smtClean="0"/>
              <a:t>Réanim</a:t>
            </a:r>
            <a:r>
              <a:rPr lang="fr-FR" sz="2200" i="1" dirty="0" smtClean="0"/>
              <a:t> 2011;30:782</a:t>
            </a:r>
            <a:endParaRPr lang="fr-FR" sz="22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05257"/>
            <a:ext cx="8229600" cy="4104106"/>
          </a:xfrm>
        </p:spPr>
        <p:txBody>
          <a:bodyPr/>
          <a:lstStyle/>
          <a:p>
            <a:r>
              <a:rPr lang="fr-FR" dirty="0" smtClean="0"/>
              <a:t>Score CBI élevé </a:t>
            </a:r>
            <a:r>
              <a:rPr lang="fr-FR" dirty="0" smtClean="0">
                <a:solidFill>
                  <a:srgbClr val="FFFF00"/>
                </a:solidFill>
              </a:rPr>
              <a:t>M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FF00"/>
                </a:solidFill>
              </a:rPr>
              <a:t>42,4%</a:t>
            </a:r>
            <a:r>
              <a:rPr lang="fr-FR" dirty="0" smtClean="0"/>
              <a:t> vs </a:t>
            </a:r>
            <a:r>
              <a:rPr lang="fr-FR" dirty="0" smtClean="0">
                <a:solidFill>
                  <a:srgbClr val="00FF00"/>
                </a:solidFill>
              </a:rPr>
              <a:t>AR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00FF00"/>
                </a:solidFill>
              </a:rPr>
              <a:t>38,4</a:t>
            </a:r>
            <a:r>
              <a:rPr lang="fr-FR" dirty="0">
                <a:solidFill>
                  <a:srgbClr val="00FF00"/>
                </a:solidFill>
              </a:rPr>
              <a:t>%</a:t>
            </a:r>
            <a:r>
              <a:rPr lang="fr-FR" dirty="0"/>
              <a:t>  </a:t>
            </a:r>
            <a:r>
              <a:rPr lang="fr-FR" dirty="0" smtClean="0"/>
              <a:t>p&lt;0,05</a:t>
            </a:r>
          </a:p>
          <a:p>
            <a:endParaRPr lang="fr-FR" dirty="0" smtClean="0"/>
          </a:p>
          <a:p>
            <a:r>
              <a:rPr lang="fr-FR" dirty="0" smtClean="0"/>
              <a:t>Pression quantitative 	OR=3,4 [1,3-8,6]</a:t>
            </a:r>
          </a:p>
          <a:p>
            <a:r>
              <a:rPr lang="fr-FR" dirty="0" smtClean="0"/>
              <a:t>Conflit travail/famille 	OR=3,1 [1,6-6,0]</a:t>
            </a:r>
          </a:p>
          <a:p>
            <a:r>
              <a:rPr lang="fr-FR" dirty="0" smtClean="0"/>
              <a:t>Mauvaise équipe		OR=2,0 [1,1-3,5]</a:t>
            </a:r>
          </a:p>
          <a:p>
            <a:r>
              <a:rPr lang="fr-FR" dirty="0" smtClean="0"/>
              <a:t>Tensions équipe		OR=1,9 [1,3-3,0]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5702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684" y="274638"/>
            <a:ext cx="8964074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Facteurs associés au </a:t>
            </a:r>
            <a:r>
              <a:rPr lang="fr-FR" dirty="0" err="1" smtClean="0"/>
              <a:t>Burnout</a:t>
            </a:r>
            <a:r>
              <a:rPr lang="fr-FR" dirty="0" smtClean="0"/>
              <a:t> en </a:t>
            </a:r>
            <a:r>
              <a:rPr lang="fr-FR" dirty="0" smtClean="0">
                <a:solidFill>
                  <a:srgbClr val="00FF00"/>
                </a:solidFill>
              </a:rPr>
              <a:t>AR</a:t>
            </a:r>
            <a:r>
              <a:rPr lang="fr-FR" dirty="0" smtClean="0"/>
              <a:t> 2009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04737"/>
            <a:ext cx="8229600" cy="3622842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FF00"/>
                </a:solidFill>
              </a:rPr>
              <a:t>Interne, CCA, IADE, MAR, urgentistes, cadres</a:t>
            </a:r>
          </a:p>
          <a:p>
            <a:endParaRPr lang="fr-FR" dirty="0" smtClean="0">
              <a:solidFill>
                <a:srgbClr val="00FF00"/>
              </a:solidFill>
            </a:endParaRPr>
          </a:p>
          <a:p>
            <a:r>
              <a:rPr lang="fr-FR" dirty="0" smtClean="0"/>
              <a:t>Qualité du </a:t>
            </a:r>
            <a:r>
              <a:rPr lang="fr-FR" dirty="0"/>
              <a:t>travail, de la vie </a:t>
            </a:r>
            <a:r>
              <a:rPr lang="fr-FR" dirty="0" smtClean="0"/>
              <a:t>privée</a:t>
            </a:r>
          </a:p>
          <a:p>
            <a:r>
              <a:rPr lang="fr-FR" dirty="0"/>
              <a:t>F</a:t>
            </a:r>
            <a:r>
              <a:rPr lang="fr-FR" dirty="0" smtClean="0"/>
              <a:t>atigue</a:t>
            </a:r>
            <a:r>
              <a:rPr lang="fr-FR" dirty="0"/>
              <a:t>, </a:t>
            </a:r>
            <a:r>
              <a:rPr lang="fr-FR" dirty="0" smtClean="0"/>
              <a:t>dépression</a:t>
            </a:r>
            <a:r>
              <a:rPr lang="fr-FR" dirty="0"/>
              <a:t>, </a:t>
            </a:r>
            <a:endParaRPr lang="fr-FR" dirty="0" smtClean="0"/>
          </a:p>
          <a:p>
            <a:r>
              <a:rPr lang="fr-FR" dirty="0"/>
              <a:t>C</a:t>
            </a:r>
            <a:r>
              <a:rPr lang="fr-FR" dirty="0" smtClean="0"/>
              <a:t>onflits </a:t>
            </a:r>
            <a:r>
              <a:rPr lang="fr-FR" dirty="0"/>
              <a:t>avec les </a:t>
            </a:r>
            <a:r>
              <a:rPr lang="fr-FR" dirty="0" smtClean="0"/>
              <a:t>collègues </a:t>
            </a:r>
            <a:r>
              <a:rPr lang="fr-FR" dirty="0"/>
              <a:t>et les </a:t>
            </a:r>
            <a:r>
              <a:rPr lang="fr-FR" dirty="0" smtClean="0"/>
              <a:t>patients</a:t>
            </a:r>
          </a:p>
          <a:p>
            <a:r>
              <a:rPr lang="fr-FR" dirty="0"/>
              <a:t>R</a:t>
            </a:r>
            <a:r>
              <a:rPr lang="fr-FR" dirty="0" smtClean="0"/>
              <a:t>egret </a:t>
            </a:r>
            <a:r>
              <a:rPr lang="fr-FR" dirty="0"/>
              <a:t>du choix de la </a:t>
            </a:r>
            <a:r>
              <a:rPr lang="fr-FR" dirty="0" smtClean="0"/>
              <a:t>spécialité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70421" y="5842000"/>
            <a:ext cx="5127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err="1" smtClean="0"/>
              <a:t>Mion</a:t>
            </a:r>
            <a:r>
              <a:rPr lang="fr-FR" sz="2400" i="1" dirty="0" smtClean="0"/>
              <a:t> et al. Ann Fr </a:t>
            </a:r>
            <a:r>
              <a:rPr lang="fr-FR" sz="2400" i="1" dirty="0" err="1" smtClean="0"/>
              <a:t>Anesth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Reanim</a:t>
            </a:r>
            <a:r>
              <a:rPr lang="fr-FR" sz="2400" i="1" dirty="0" smtClean="0"/>
              <a:t> 2013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3816193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48836"/>
          </a:xfrm>
        </p:spPr>
        <p:txBody>
          <a:bodyPr/>
          <a:lstStyle/>
          <a:p>
            <a:r>
              <a:rPr lang="fr-FR" dirty="0" smtClean="0"/>
              <a:t>Rémunérations (CARMF)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278739"/>
              </p:ext>
            </p:extLst>
          </p:nvPr>
        </p:nvGraphicFramePr>
        <p:xfrm>
          <a:off x="173789" y="1600200"/>
          <a:ext cx="879642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3656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Effectifs Libéraux (CARMF)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5310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6744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Proportion H/F selon type d’activité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19147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9170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Cliniques privés à but lucratif </a:t>
            </a:r>
            <a:r>
              <a:rPr lang="fr-FR" sz="2700" dirty="0" smtClean="0"/>
              <a:t>( DREES 2011</a:t>
            </a:r>
            <a:r>
              <a:rPr lang="fr-FR" sz="2700" dirty="0"/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199" y="2032001"/>
            <a:ext cx="8071853" cy="3676316"/>
          </a:xfrm>
        </p:spPr>
        <p:txBody>
          <a:bodyPr>
            <a:normAutofit/>
          </a:bodyPr>
          <a:lstStyle/>
          <a:p>
            <a:r>
              <a:rPr lang="fr-FR" dirty="0"/>
              <a:t>1076 CP dont 51O MCO</a:t>
            </a:r>
          </a:p>
          <a:p>
            <a:r>
              <a:rPr lang="fr-FR" dirty="0"/>
              <a:t>Nombre en </a:t>
            </a:r>
            <a:r>
              <a:rPr lang="fr-FR" dirty="0" smtClean="0">
                <a:solidFill>
                  <a:srgbClr val="FF0000"/>
                </a:solidFill>
              </a:rPr>
              <a:t>diminution</a:t>
            </a:r>
          </a:p>
          <a:p>
            <a:r>
              <a:rPr lang="fr-FR" dirty="0" smtClean="0"/>
              <a:t>Nombre de spécialistes en </a:t>
            </a:r>
            <a:r>
              <a:rPr lang="fr-FR" dirty="0" smtClean="0">
                <a:solidFill>
                  <a:srgbClr val="FF0000"/>
                </a:solidFill>
              </a:rPr>
              <a:t>stagnation</a:t>
            </a:r>
            <a:r>
              <a:rPr lang="fr-FR" dirty="0" smtClean="0"/>
              <a:t> depuis 2000</a:t>
            </a:r>
            <a:endParaRPr lang="fr-FR" dirty="0"/>
          </a:p>
          <a:p>
            <a:r>
              <a:rPr lang="fr-FR" dirty="0"/>
              <a:t>CA </a:t>
            </a:r>
            <a:r>
              <a:rPr lang="fr-FR" dirty="0" smtClean="0"/>
              <a:t> MCO </a:t>
            </a:r>
            <a:r>
              <a:rPr lang="fr-FR" dirty="0" smtClean="0">
                <a:solidFill>
                  <a:srgbClr val="00FF00"/>
                </a:solidFill>
              </a:rPr>
              <a:t>+ 0,9 % </a:t>
            </a:r>
            <a:r>
              <a:rPr lang="fr-FR" dirty="0" smtClean="0"/>
              <a:t>(cessions immobilières)</a:t>
            </a:r>
            <a:endParaRPr lang="fr-FR" dirty="0"/>
          </a:p>
          <a:p>
            <a:r>
              <a:rPr lang="fr-FR" dirty="0" smtClean="0">
                <a:solidFill>
                  <a:srgbClr val="FF0000"/>
                </a:solidFill>
              </a:rPr>
              <a:t>1/3</a:t>
            </a:r>
            <a:r>
              <a:rPr lang="fr-FR" dirty="0" smtClean="0"/>
              <a:t> des MCO subissent des </a:t>
            </a:r>
            <a:r>
              <a:rPr lang="fr-FR" dirty="0" smtClean="0">
                <a:solidFill>
                  <a:srgbClr val="FF0000"/>
                </a:solidFill>
              </a:rPr>
              <a:t>pertes</a:t>
            </a:r>
            <a:r>
              <a:rPr lang="fr-FR" dirty="0" smtClean="0"/>
              <a:t> (petites CP)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Parts </a:t>
            </a:r>
            <a:r>
              <a:rPr lang="fr-FR" dirty="0">
                <a:solidFill>
                  <a:srgbClr val="FFFF00"/>
                </a:solidFill>
              </a:rPr>
              <a:t>de marché </a:t>
            </a:r>
            <a:r>
              <a:rPr lang="fr-FR" dirty="0"/>
              <a:t>en </a:t>
            </a:r>
            <a:r>
              <a:rPr lang="fr-FR" dirty="0" smtClean="0"/>
              <a:t>diminution (ambulatoire)</a:t>
            </a:r>
            <a:endParaRPr lang="fr-FR" dirty="0"/>
          </a:p>
          <a:p>
            <a:r>
              <a:rPr lang="fr-FR" dirty="0" smtClean="0"/>
              <a:t>Diminution de </a:t>
            </a:r>
            <a:r>
              <a:rPr lang="fr-FR" dirty="0" smtClean="0">
                <a:solidFill>
                  <a:srgbClr val="FFFF00"/>
                </a:solidFill>
              </a:rPr>
              <a:t>l’investissement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93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vol résultats MC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3" y="775359"/>
            <a:ext cx="8395368" cy="491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10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Evol parts de marché EP:C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41167"/>
            <a:ext cx="8018379" cy="576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01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4326"/>
            <a:ext cx="8229600" cy="74136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Evolutions des investissements</a:t>
            </a:r>
            <a:endParaRPr lang="fr-FR" dirty="0"/>
          </a:p>
        </p:txBody>
      </p:sp>
      <p:pic>
        <p:nvPicPr>
          <p:cNvPr id="4" name="Image 3" descr="investissement cliniques privé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2" y="1015999"/>
            <a:ext cx="8809789" cy="2967789"/>
          </a:xfrm>
          <a:prstGeom prst="rect">
            <a:avLst/>
          </a:prstGeom>
        </p:spPr>
      </p:pic>
      <p:pic>
        <p:nvPicPr>
          <p:cNvPr id="5" name="Image 4" descr="investissement Hopitaux publiqu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11" y="4037264"/>
            <a:ext cx="8807109" cy="259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83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Nouvelles dispositions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0824"/>
            <a:ext cx="8229600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T2A en 2004</a:t>
            </a:r>
          </a:p>
          <a:p>
            <a:r>
              <a:rPr lang="fr-FR" dirty="0" smtClean="0"/>
              <a:t>Loi HPST  (2009)</a:t>
            </a:r>
          </a:p>
          <a:p>
            <a:r>
              <a:rPr lang="fr-FR" dirty="0" smtClean="0"/>
              <a:t>Elargissements de l’Europe (2004,2007,2013)</a:t>
            </a:r>
          </a:p>
          <a:p>
            <a:r>
              <a:rPr lang="fr-FR" dirty="0" smtClean="0"/>
              <a:t>Procédure d’autorisation d’exercice (2006)</a:t>
            </a:r>
          </a:p>
          <a:p>
            <a:r>
              <a:rPr lang="fr-FR" dirty="0" smtClean="0"/>
              <a:t>ARM avec le Québec  (2009)</a:t>
            </a:r>
          </a:p>
          <a:p>
            <a:r>
              <a:rPr lang="fr-FR" dirty="0" smtClean="0"/>
              <a:t>Nationalités </a:t>
            </a:r>
            <a:r>
              <a:rPr lang="fr-FR" dirty="0" smtClean="0"/>
              <a:t>ouvrant droit à exercice</a:t>
            </a:r>
          </a:p>
          <a:p>
            <a:r>
              <a:rPr lang="fr-FR" dirty="0" smtClean="0"/>
              <a:t>Evolution </a:t>
            </a:r>
            <a:r>
              <a:rPr lang="fr-FR" dirty="0" smtClean="0"/>
              <a:t>de la perception de l’exercice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6020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Postes ouverts / vacants en AR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En </a:t>
            </a:r>
            <a:r>
              <a:rPr lang="fr-FR" dirty="0" smtClean="0"/>
              <a:t>2012 </a:t>
            </a:r>
            <a:r>
              <a:rPr lang="fr-FR" dirty="0" smtClean="0"/>
              <a:t>selon le CNG 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Postes temps plein 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5748 ouverts/ 4443 occupés  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>
                <a:solidFill>
                  <a:srgbClr val="FFFF00"/>
                </a:solidFill>
              </a:rPr>
              <a:t>TV = </a:t>
            </a:r>
            <a:r>
              <a:rPr lang="fr-FR" dirty="0" smtClean="0">
                <a:solidFill>
                  <a:srgbClr val="FFFF00"/>
                </a:solidFill>
              </a:rPr>
              <a:t>26,6% 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Postes </a:t>
            </a:r>
            <a:r>
              <a:rPr lang="fr-FR" dirty="0" smtClean="0"/>
              <a:t>temps partiel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264 ouverts/ 114 occupés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>
                <a:solidFill>
                  <a:srgbClr val="FF0000"/>
                </a:solidFill>
              </a:rPr>
              <a:t>TV = 56,8%	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1564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Rémunérations Publiques (Net 2010)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140100"/>
              </p:ext>
            </p:extLst>
          </p:nvPr>
        </p:nvGraphicFramePr>
        <p:xfrm>
          <a:off x="240632" y="1600200"/>
          <a:ext cx="8713537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llipse 2"/>
          <p:cNvSpPr/>
          <p:nvPr/>
        </p:nvSpPr>
        <p:spPr>
          <a:xfrm>
            <a:off x="1443788" y="3850103"/>
            <a:ext cx="4090737" cy="72189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325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99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Hôpital attractif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841" y="1256632"/>
            <a:ext cx="8996946" cy="516021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Modularité</a:t>
            </a:r>
            <a:r>
              <a:rPr lang="fr-FR" dirty="0" smtClean="0"/>
              <a:t> de la carrière 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Modularité</a:t>
            </a:r>
            <a:r>
              <a:rPr lang="fr-FR" dirty="0" smtClean="0"/>
              <a:t> du temps de travail </a:t>
            </a:r>
          </a:p>
          <a:p>
            <a:r>
              <a:rPr lang="fr-FR" dirty="0" smtClean="0"/>
              <a:t>Réorganiser le travail (</a:t>
            </a:r>
            <a:r>
              <a:rPr lang="fr-FR" dirty="0" smtClean="0">
                <a:solidFill>
                  <a:srgbClr val="FF0000"/>
                </a:solidFill>
              </a:rPr>
              <a:t>T</a:t>
            </a:r>
            <a:r>
              <a:rPr lang="fr-FR" dirty="0" smtClean="0"/>
              <a:t>ableau </a:t>
            </a:r>
            <a:r>
              <a:rPr lang="fr-FR" dirty="0" smtClean="0">
                <a:solidFill>
                  <a:srgbClr val="FF0000"/>
                </a:solidFill>
              </a:rPr>
              <a:t>A</a:t>
            </a:r>
            <a:r>
              <a:rPr lang="fr-FR" dirty="0" smtClean="0"/>
              <a:t>nnuel de </a:t>
            </a:r>
            <a:r>
              <a:rPr lang="fr-FR" dirty="0" smtClean="0">
                <a:solidFill>
                  <a:srgbClr val="FF0000"/>
                </a:solidFill>
              </a:rPr>
              <a:t>P</a:t>
            </a:r>
            <a:r>
              <a:rPr lang="fr-FR" dirty="0" smtClean="0"/>
              <a:t>lanification de l’</a:t>
            </a:r>
            <a:r>
              <a:rPr lang="fr-FR" dirty="0" smtClean="0">
                <a:solidFill>
                  <a:srgbClr val="FF0000"/>
                </a:solidFill>
              </a:rPr>
              <a:t>A</a:t>
            </a:r>
            <a:r>
              <a:rPr lang="fr-FR" dirty="0" smtClean="0"/>
              <a:t>ctivité contractuel)</a:t>
            </a:r>
          </a:p>
          <a:p>
            <a:r>
              <a:rPr lang="fr-FR" dirty="0" smtClean="0"/>
              <a:t>Moduler la </a:t>
            </a:r>
            <a:r>
              <a:rPr lang="fr-FR" dirty="0" smtClean="0">
                <a:solidFill>
                  <a:srgbClr val="FF6600"/>
                </a:solidFill>
              </a:rPr>
              <a:t>rémunération</a:t>
            </a:r>
            <a:r>
              <a:rPr lang="fr-FR" dirty="0" smtClean="0"/>
              <a:t> (fixe et variable)</a:t>
            </a:r>
          </a:p>
          <a:p>
            <a:r>
              <a:rPr lang="fr-FR" dirty="0" smtClean="0"/>
              <a:t>Gestion prévisionnelle des </a:t>
            </a:r>
            <a:r>
              <a:rPr lang="fr-FR" dirty="0" smtClean="0">
                <a:solidFill>
                  <a:srgbClr val="660066"/>
                </a:solidFill>
              </a:rPr>
              <a:t>emplois et compétences</a:t>
            </a:r>
          </a:p>
          <a:p>
            <a:r>
              <a:rPr lang="fr-FR" dirty="0" smtClean="0"/>
              <a:t>Performances </a:t>
            </a:r>
            <a:r>
              <a:rPr lang="fr-FR" dirty="0" smtClean="0">
                <a:solidFill>
                  <a:srgbClr val="FF6600"/>
                </a:solidFill>
              </a:rPr>
              <a:t>reconnues</a:t>
            </a:r>
            <a:r>
              <a:rPr lang="fr-FR" dirty="0" smtClean="0"/>
              <a:t> (ni culte ni tabou)</a:t>
            </a:r>
          </a:p>
          <a:p>
            <a:r>
              <a:rPr lang="fr-FR" dirty="0" smtClean="0"/>
              <a:t>Création d’</a:t>
            </a:r>
            <a:r>
              <a:rPr lang="fr-FR" dirty="0" smtClean="0">
                <a:solidFill>
                  <a:srgbClr val="00FF00"/>
                </a:solidFill>
              </a:rPr>
              <a:t>équipes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00FF00"/>
                </a:solidFill>
              </a:rPr>
              <a:t>de taille importante</a:t>
            </a:r>
            <a:r>
              <a:rPr lang="fr-FR" dirty="0" smtClean="0"/>
              <a:t> reconnues « labellisées » (</a:t>
            </a:r>
            <a:r>
              <a:rPr lang="fr-FR" dirty="0" smtClean="0">
                <a:solidFill>
                  <a:srgbClr val="00FF00"/>
                </a:solidFill>
              </a:rPr>
              <a:t>recherche</a:t>
            </a:r>
            <a:r>
              <a:rPr lang="fr-FR" dirty="0" smtClean="0"/>
              <a:t>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579725" y="6376747"/>
            <a:ext cx="3455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accent1"/>
                </a:solidFill>
              </a:rPr>
              <a:t>Rapport de la Mission </a:t>
            </a:r>
            <a:r>
              <a:rPr lang="fr-FR" i="1" dirty="0" err="1" smtClean="0">
                <a:solidFill>
                  <a:schemeClr val="accent1"/>
                </a:solidFill>
              </a:rPr>
              <a:t>Aboud</a:t>
            </a:r>
            <a:r>
              <a:rPr lang="fr-FR" i="1" dirty="0" smtClean="0">
                <a:solidFill>
                  <a:schemeClr val="accent1"/>
                </a:solidFill>
              </a:rPr>
              <a:t> 2009</a:t>
            </a:r>
            <a:endParaRPr lang="fr-FR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6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Souhaits de formation (2008)</a:t>
            </a:r>
            <a:endParaRPr lang="fr-FR" dirty="0"/>
          </a:p>
        </p:txBody>
      </p:sp>
      <p:pic>
        <p:nvPicPr>
          <p:cNvPr id="4" name="Image 3" descr="Souhaits formation internes 2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87" y="1511214"/>
            <a:ext cx="6794500" cy="403667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090722" y="6015798"/>
            <a:ext cx="3990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Perbet</a:t>
            </a:r>
            <a:r>
              <a:rPr lang="fr-FR" i="1" dirty="0" smtClean="0"/>
              <a:t> et al. Ann Fr </a:t>
            </a:r>
            <a:r>
              <a:rPr lang="fr-FR" i="1" dirty="0" err="1" smtClean="0"/>
              <a:t>Anesth</a:t>
            </a:r>
            <a:r>
              <a:rPr lang="fr-FR" i="1" dirty="0" smtClean="0"/>
              <a:t> </a:t>
            </a:r>
            <a:r>
              <a:rPr lang="fr-FR" i="1" dirty="0" err="1" smtClean="0"/>
              <a:t>Reanim</a:t>
            </a:r>
            <a:r>
              <a:rPr lang="fr-FR" i="1" dirty="0" smtClean="0"/>
              <a:t> 2010</a:t>
            </a:r>
            <a:endParaRPr lang="fr-FR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6978304" y="3943690"/>
            <a:ext cx="655062" cy="523220"/>
          </a:xfrm>
          <a:prstGeom prst="rect">
            <a:avLst/>
          </a:prstGeom>
          <a:solidFill>
            <a:srgbClr val="CE3E9A"/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8%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205653" y="1543298"/>
            <a:ext cx="810135" cy="523220"/>
          </a:xfrm>
          <a:prstGeom prst="rect">
            <a:avLst/>
          </a:prstGeom>
          <a:solidFill>
            <a:srgbClr val="CE3E9A"/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10%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04065" y="4162926"/>
            <a:ext cx="655062" cy="523220"/>
          </a:xfrm>
          <a:prstGeom prst="rect">
            <a:avLst/>
          </a:prstGeom>
          <a:solidFill>
            <a:srgbClr val="CE3E9A"/>
          </a:solidFill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1</a:t>
            </a:r>
            <a:r>
              <a:rPr lang="fr-FR" sz="2800" dirty="0" smtClean="0">
                <a:solidFill>
                  <a:schemeClr val="bg1"/>
                </a:solidFill>
              </a:rPr>
              <a:t>%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2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023684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Commission </a:t>
            </a:r>
            <a:r>
              <a:rPr lang="fr-FR" dirty="0" smtClean="0">
                <a:solidFill>
                  <a:srgbClr val="00FF00"/>
                </a:solidFill>
              </a:rPr>
              <a:t>« jeunes médecins » </a:t>
            </a:r>
            <a:r>
              <a:rPr lang="fr-FR" sz="2700" dirty="0" smtClean="0"/>
              <a:t>(CNOM 2009)</a:t>
            </a:r>
            <a:endParaRPr lang="fr-FR" sz="2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Nouveaux modes d’exercice </a:t>
            </a:r>
            <a:r>
              <a:rPr lang="fr-FR" dirty="0" smtClean="0">
                <a:solidFill>
                  <a:srgbClr val="FF0000"/>
                </a:solidFill>
              </a:rPr>
              <a:t>« mixtes »</a:t>
            </a:r>
          </a:p>
          <a:p>
            <a:pPr lvl="1"/>
            <a:r>
              <a:rPr lang="fr-FR" dirty="0" smtClean="0"/>
              <a:t> public- privé, hôpital-ville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Rémunérations </a:t>
            </a:r>
            <a:r>
              <a:rPr lang="fr-FR" dirty="0" smtClean="0">
                <a:solidFill>
                  <a:srgbClr val="FFFF00"/>
                </a:solidFill>
              </a:rPr>
              <a:t>modulées</a:t>
            </a:r>
            <a:r>
              <a:rPr lang="fr-FR" dirty="0" smtClean="0"/>
              <a:t>  en fonction de la pénibilité, la responsabilité et l’activité</a:t>
            </a:r>
          </a:p>
          <a:p>
            <a:endParaRPr lang="fr-FR" dirty="0" smtClean="0"/>
          </a:p>
          <a:p>
            <a:r>
              <a:rPr lang="fr-FR" dirty="0" smtClean="0">
                <a:solidFill>
                  <a:srgbClr val="CE3E9A"/>
                </a:solidFill>
              </a:rPr>
              <a:t>Flexibilité</a:t>
            </a:r>
            <a:r>
              <a:rPr lang="fr-FR" dirty="0" smtClean="0"/>
              <a:t> inter-spécialités, passerelles</a:t>
            </a:r>
          </a:p>
          <a:p>
            <a:endParaRPr lang="fr-FR" dirty="0" smtClean="0"/>
          </a:p>
          <a:p>
            <a:r>
              <a:rPr lang="fr-FR" dirty="0"/>
              <a:t>C</a:t>
            </a:r>
            <a:r>
              <a:rPr lang="fr-FR" dirty="0" smtClean="0"/>
              <a:t>ertification finale mais </a:t>
            </a:r>
            <a:r>
              <a:rPr lang="fr-FR" dirty="0" smtClean="0">
                <a:solidFill>
                  <a:schemeClr val="accent1"/>
                </a:solidFill>
              </a:rPr>
              <a:t>non définitive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30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951789"/>
            <a:ext cx="8229600" cy="2566737"/>
          </a:xfrm>
        </p:spPr>
        <p:txBody>
          <a:bodyPr/>
          <a:lstStyle/>
          <a:p>
            <a:r>
              <a:rPr lang="fr-FR" dirty="0" smtClean="0">
                <a:solidFill>
                  <a:srgbClr val="00FF00"/>
                </a:solidFill>
              </a:rPr>
              <a:t>Qualité</a:t>
            </a:r>
            <a:r>
              <a:rPr lang="fr-FR" dirty="0" smtClean="0"/>
              <a:t> de l’exercice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Qualité</a:t>
            </a:r>
            <a:r>
              <a:rPr lang="fr-FR" dirty="0" smtClean="0"/>
              <a:t> de vie</a:t>
            </a:r>
            <a:endParaRPr lang="fr-FR" dirty="0"/>
          </a:p>
          <a:p>
            <a:r>
              <a:rPr lang="fr-FR" dirty="0" smtClean="0"/>
              <a:t>Exercice </a:t>
            </a:r>
            <a:r>
              <a:rPr lang="fr-FR" dirty="0" smtClean="0">
                <a:solidFill>
                  <a:srgbClr val="FF0000"/>
                </a:solidFill>
              </a:rPr>
              <a:t>mixte</a:t>
            </a:r>
          </a:p>
          <a:p>
            <a:r>
              <a:rPr lang="fr-FR" dirty="0" smtClean="0"/>
              <a:t>Rémunération </a:t>
            </a:r>
            <a:r>
              <a:rPr lang="fr-FR" dirty="0" smtClean="0">
                <a:solidFill>
                  <a:srgbClr val="FF0000"/>
                </a:solidFill>
              </a:rPr>
              <a:t>mixte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89264" y="5267158"/>
            <a:ext cx="7833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/>
              <a:t>« Le glorieux chef-d’œuvre de l’homme, c’est vivre à propos »</a:t>
            </a:r>
          </a:p>
          <a:p>
            <a:endParaRPr lang="fr-FR" dirty="0"/>
          </a:p>
          <a:p>
            <a:pPr algn="r"/>
            <a:r>
              <a:rPr lang="fr-FR" dirty="0" smtClean="0"/>
              <a:t>Michel de Montaigne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0307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warp dir="in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Projections démographiques AR en 2030 selon DREES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émographie médecins 2030 DRE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8" y="1485563"/>
            <a:ext cx="8293100" cy="48895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rot="20857662">
            <a:off x="2335524" y="2957797"/>
            <a:ext cx="4297133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AR  - 5 %</a:t>
            </a:r>
          </a:p>
          <a:p>
            <a:pPr algn="ctr"/>
            <a:r>
              <a:rPr lang="fr-FR" sz="4000" dirty="0" smtClean="0"/>
              <a:t>Chirurgiens + 40 %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623862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0954"/>
            <a:ext cx="8229600" cy="781467"/>
          </a:xfrm>
        </p:spPr>
        <p:txBody>
          <a:bodyPr/>
          <a:lstStyle/>
          <a:p>
            <a:r>
              <a:rPr lang="fr-FR" dirty="0" smtClean="0"/>
              <a:t>Répartition H/F des AR</a:t>
            </a:r>
            <a:endParaRPr lang="fr-FR" dirty="0"/>
          </a:p>
        </p:txBody>
      </p:sp>
      <p:pic>
        <p:nvPicPr>
          <p:cNvPr id="4" name="Image 3" descr="Répartition H:F 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98255"/>
            <a:ext cx="7543800" cy="41275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189666" y="6325755"/>
            <a:ext cx="3497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Atlas démographique CNOM 2013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072106" y="1269996"/>
            <a:ext cx="2112209" cy="830997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Hommes  6432 </a:t>
            </a:r>
          </a:p>
          <a:p>
            <a:pPr algn="ctr"/>
            <a:r>
              <a:rPr lang="fr-FR" sz="2400" dirty="0" smtClean="0"/>
              <a:t>(65%)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5055981" y="1269996"/>
            <a:ext cx="2007581" cy="830997"/>
          </a:xfrm>
          <a:prstGeom prst="rect">
            <a:avLst/>
          </a:prstGeom>
          <a:solidFill>
            <a:srgbClr val="CE3E9A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/>
              <a:t>Femmes  3530</a:t>
            </a:r>
          </a:p>
          <a:p>
            <a:pPr algn="ctr"/>
            <a:r>
              <a:rPr lang="fr-FR" sz="2400" dirty="0" smtClean="0"/>
              <a:t>(35%)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7459581" y="1296740"/>
            <a:ext cx="1511652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/>
              <a:t>Total 9962</a:t>
            </a:r>
          </a:p>
          <a:p>
            <a:r>
              <a:rPr lang="fr-FR" sz="2400" dirty="0" smtClean="0"/>
              <a:t>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08581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Mode d’exercice des AR en 2013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89862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6613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8730"/>
          </a:xfrm>
        </p:spPr>
        <p:txBody>
          <a:bodyPr/>
          <a:lstStyle/>
          <a:p>
            <a:r>
              <a:rPr lang="fr-FR" dirty="0" smtClean="0"/>
              <a:t>Structures hospitalières en France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8745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0383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Souhaits d’installation définitive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315675"/>
              </p:ext>
            </p:extLst>
          </p:nvPr>
        </p:nvGraphicFramePr>
        <p:xfrm>
          <a:off x="457200" y="2179051"/>
          <a:ext cx="8229600" cy="30480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743200"/>
                <a:gridCol w="2743200"/>
                <a:gridCol w="2743200"/>
              </a:tblGrid>
              <a:tr h="762000"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2002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2008</a:t>
                      </a:r>
                      <a:endParaRPr lang="fr-FR" sz="2800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Public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66%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56%</a:t>
                      </a:r>
                      <a:endParaRPr lang="fr-FR" sz="2800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Privé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29%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2%</a:t>
                      </a:r>
                      <a:endParaRPr lang="fr-FR" sz="2800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Indécis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5%</a:t>
                      </a:r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42%</a:t>
                      </a:r>
                      <a:endParaRPr lang="fr-FR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2639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Raison du choix AR 2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4" y="1988914"/>
            <a:ext cx="8836403" cy="32678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Raisons du choix de l’AR en 2002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147174" y="2392947"/>
            <a:ext cx="8836403" cy="815472"/>
          </a:xfrm>
          <a:prstGeom prst="roundRect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147174" y="4050632"/>
            <a:ext cx="8836403" cy="326187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772526" y="6109371"/>
            <a:ext cx="4105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Gautier et al. Ann Fr </a:t>
            </a:r>
            <a:r>
              <a:rPr lang="fr-FR" i="1" dirty="0" err="1" smtClean="0"/>
              <a:t>Anesth</a:t>
            </a:r>
            <a:r>
              <a:rPr lang="fr-FR" i="1" dirty="0" smtClean="0"/>
              <a:t> </a:t>
            </a:r>
            <a:r>
              <a:rPr lang="fr-FR" i="1" dirty="0" err="1" smtClean="0"/>
              <a:t>Réanim</a:t>
            </a:r>
            <a:r>
              <a:rPr lang="fr-FR" i="1" dirty="0" smtClean="0"/>
              <a:t> 2004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762314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222"/>
            <a:ext cx="8229600" cy="98199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Enquête auprès des internes en 2008</a:t>
            </a:r>
            <a:endParaRPr lang="fr-FR" dirty="0"/>
          </a:p>
        </p:txBody>
      </p:sp>
      <p:pic>
        <p:nvPicPr>
          <p:cNvPr id="4" name="Image 3" descr="Motivation choix AR 2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72" y="1283958"/>
            <a:ext cx="7117577" cy="466658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809994" y="6096006"/>
            <a:ext cx="3990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Perbet</a:t>
            </a:r>
            <a:r>
              <a:rPr lang="fr-FR" i="1" dirty="0" smtClean="0"/>
              <a:t> et al. Ann Fr </a:t>
            </a:r>
            <a:r>
              <a:rPr lang="fr-FR" i="1" dirty="0" err="1" smtClean="0"/>
              <a:t>Anesth</a:t>
            </a:r>
            <a:r>
              <a:rPr lang="fr-FR" i="1" dirty="0" smtClean="0"/>
              <a:t> </a:t>
            </a:r>
            <a:r>
              <a:rPr lang="fr-FR" i="1" dirty="0" err="1" smtClean="0"/>
              <a:t>Reanim</a:t>
            </a:r>
            <a:r>
              <a:rPr lang="fr-FR" i="1" dirty="0" smtClean="0"/>
              <a:t> 2010</a:t>
            </a:r>
            <a:endParaRPr lang="fr-FR" i="1" dirty="0"/>
          </a:p>
        </p:txBody>
      </p:sp>
      <p:sp>
        <p:nvSpPr>
          <p:cNvPr id="3" name="Rectangle 2"/>
          <p:cNvSpPr/>
          <p:nvPr/>
        </p:nvSpPr>
        <p:spPr>
          <a:xfrm>
            <a:off x="4104105" y="1778000"/>
            <a:ext cx="1203158" cy="347579"/>
          </a:xfrm>
          <a:prstGeom prst="rect">
            <a:avLst/>
          </a:prstGeom>
          <a:solidFill>
            <a:srgbClr val="00FF00">
              <a:alpha val="4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307263" y="1949116"/>
            <a:ext cx="1203158" cy="347579"/>
          </a:xfrm>
          <a:prstGeom prst="rect">
            <a:avLst/>
          </a:prstGeom>
          <a:solidFill>
            <a:srgbClr val="00FF00">
              <a:alpha val="4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510421" y="3628190"/>
            <a:ext cx="1524000" cy="347579"/>
          </a:xfrm>
          <a:prstGeom prst="rect">
            <a:avLst/>
          </a:prstGeom>
          <a:solidFill>
            <a:srgbClr val="00FF00">
              <a:alpha val="4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256505" y="5549489"/>
            <a:ext cx="957179" cy="347579"/>
          </a:xfrm>
          <a:prstGeom prst="rect">
            <a:avLst/>
          </a:prstGeom>
          <a:solidFill>
            <a:srgbClr val="00FF00">
              <a:alpha val="4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328609" y="2959769"/>
            <a:ext cx="1471967" cy="347579"/>
          </a:xfrm>
          <a:prstGeom prst="rect">
            <a:avLst/>
          </a:prstGeom>
          <a:solidFill>
            <a:srgbClr val="FF0000">
              <a:alpha val="4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906167" y="4903538"/>
            <a:ext cx="1471967" cy="347579"/>
          </a:xfrm>
          <a:prstGeom prst="rect">
            <a:avLst/>
          </a:prstGeom>
          <a:solidFill>
            <a:srgbClr val="FF0000">
              <a:alpha val="4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275263" y="5335595"/>
            <a:ext cx="828842" cy="347579"/>
          </a:xfrm>
          <a:prstGeom prst="rect">
            <a:avLst/>
          </a:prstGeom>
          <a:solidFill>
            <a:srgbClr val="FF0000">
              <a:alpha val="4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863557" y="3646906"/>
            <a:ext cx="1203158" cy="347579"/>
          </a:xfrm>
          <a:prstGeom prst="rect">
            <a:avLst/>
          </a:prstGeom>
          <a:solidFill>
            <a:srgbClr val="00FF00">
              <a:alpha val="4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769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Noi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Noir .thmx</Template>
  <TotalTime>9727</TotalTime>
  <Words>456</Words>
  <Application>Microsoft Macintosh PowerPoint</Application>
  <PresentationFormat>Présentation à l'écran (4:3)</PresentationFormat>
  <Paragraphs>122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Noir</vt:lpstr>
      <vt:lpstr>Dans quelle(s) structure(s) exercer?</vt:lpstr>
      <vt:lpstr>Nouvelles dispositions</vt:lpstr>
      <vt:lpstr>Projections démographiques AR en 2030 selon DREES</vt:lpstr>
      <vt:lpstr>Répartition H/F des AR</vt:lpstr>
      <vt:lpstr>Mode d’exercice des AR en 2013</vt:lpstr>
      <vt:lpstr>Structures hospitalières en France</vt:lpstr>
      <vt:lpstr>Souhaits d’installation définitive</vt:lpstr>
      <vt:lpstr>Raisons du choix de l’AR en 2002</vt:lpstr>
      <vt:lpstr>Enquête auprès des internes en 2008</vt:lpstr>
      <vt:lpstr>Choix de l’installation définitive (2008)</vt:lpstr>
      <vt:lpstr>Burnout Médecins salariés vs AR  Doppia et al. Ann Fr Anesth Réanim 2011;30:782</vt:lpstr>
      <vt:lpstr>Facteurs associés au Burnout en AR 2009</vt:lpstr>
      <vt:lpstr>Rémunérations (CARMF)</vt:lpstr>
      <vt:lpstr>Effectifs Libéraux (CARMF)</vt:lpstr>
      <vt:lpstr>Proportion H/F selon type d’activité</vt:lpstr>
      <vt:lpstr>Cliniques privés à but lucratif ( DREES 2011)</vt:lpstr>
      <vt:lpstr>Présentation PowerPoint</vt:lpstr>
      <vt:lpstr>Présentation PowerPoint</vt:lpstr>
      <vt:lpstr>Evolutions des investissements</vt:lpstr>
      <vt:lpstr>Postes ouverts / vacants en AR</vt:lpstr>
      <vt:lpstr>Rémunérations Publiques (Net 2010)</vt:lpstr>
      <vt:lpstr>Hôpital attractif </vt:lpstr>
      <vt:lpstr>Souhaits de formation (2008)</vt:lpstr>
      <vt:lpstr>Commission « jeunes médecins » (CNOM 2009)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Dans quelle structure(s) exercer?</dc:title>
  <dc:creator>Utilisateur de Microsoft Office</dc:creator>
  <cp:lastModifiedBy>Utilisateur de Microsoft Office</cp:lastModifiedBy>
  <cp:revision>113</cp:revision>
  <dcterms:created xsi:type="dcterms:W3CDTF">2014-01-18T14:31:30Z</dcterms:created>
  <dcterms:modified xsi:type="dcterms:W3CDTF">2014-03-21T23:02:18Z</dcterms:modified>
</cp:coreProperties>
</file>