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78" r:id="rId2"/>
    <p:sldId id="282" r:id="rId3"/>
    <p:sldId id="326" r:id="rId4"/>
    <p:sldId id="319" r:id="rId5"/>
    <p:sldId id="320" r:id="rId6"/>
    <p:sldId id="321" r:id="rId7"/>
    <p:sldId id="327" r:id="rId8"/>
    <p:sldId id="322" r:id="rId9"/>
    <p:sldId id="331" r:id="rId10"/>
    <p:sldId id="332" r:id="rId11"/>
    <p:sldId id="333" r:id="rId12"/>
    <p:sldId id="334" r:id="rId13"/>
    <p:sldId id="323" r:id="rId14"/>
    <p:sldId id="259" r:id="rId15"/>
    <p:sldId id="302" r:id="rId16"/>
    <p:sldId id="339" r:id="rId17"/>
    <p:sldId id="338" r:id="rId18"/>
    <p:sldId id="301" r:id="rId19"/>
    <p:sldId id="279" r:id="rId20"/>
    <p:sldId id="291" r:id="rId21"/>
    <p:sldId id="264" r:id="rId22"/>
    <p:sldId id="335" r:id="rId23"/>
    <p:sldId id="317" r:id="rId24"/>
    <p:sldId id="260" r:id="rId25"/>
    <p:sldId id="287" r:id="rId26"/>
    <p:sldId id="283" r:id="rId27"/>
    <p:sldId id="289" r:id="rId28"/>
    <p:sldId id="336" r:id="rId29"/>
    <p:sldId id="337" r:id="rId30"/>
    <p:sldId id="340" r:id="rId31"/>
    <p:sldId id="329" r:id="rId32"/>
    <p:sldId id="290" r:id="rId33"/>
    <p:sldId id="306" r:id="rId34"/>
    <p:sldId id="256" r:id="rId35"/>
    <p:sldId id="313" r:id="rId36"/>
    <p:sldId id="303" r:id="rId37"/>
    <p:sldId id="314" r:id="rId38"/>
    <p:sldId id="304" r:id="rId39"/>
    <p:sldId id="305" r:id="rId40"/>
    <p:sldId id="316" r:id="rId41"/>
    <p:sldId id="277" r:id="rId42"/>
    <p:sldId id="324" r:id="rId43"/>
    <p:sldId id="296" r:id="rId44"/>
    <p:sldId id="309" r:id="rId45"/>
    <p:sldId id="298" r:id="rId46"/>
    <p:sldId id="325" r:id="rId47"/>
    <p:sldId id="310" r:id="rId48"/>
    <p:sldId id="330" r:id="rId49"/>
    <p:sldId id="263" r:id="rId50"/>
    <p:sldId id="308" r:id="rId51"/>
    <p:sldId id="295" r:id="rId52"/>
    <p:sldId id="311" r:id="rId53"/>
    <p:sldId id="293" r:id="rId54"/>
    <p:sldId id="299" r:id="rId55"/>
    <p:sldId id="328" r:id="rId56"/>
    <p:sldId id="273" r:id="rId57"/>
    <p:sldId id="272" r:id="rId58"/>
    <p:sldId id="276" r:id="rId59"/>
    <p:sldId id="266" r:id="rId60"/>
    <p:sldId id="312" r:id="rId61"/>
    <p:sldId id="294" r:id="rId62"/>
    <p:sldId id="341" r:id="rId63"/>
    <p:sldId id="270" r:id="rId64"/>
    <p:sldId id="315" r:id="rId65"/>
    <p:sldId id="318" r:id="rId6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717" autoAdjust="0"/>
  </p:normalViewPr>
  <p:slideViewPr>
    <p:cSldViewPr>
      <p:cViewPr>
        <p:scale>
          <a:sx n="60" d="100"/>
          <a:sy n="60" d="100"/>
        </p:scale>
        <p:origin x="-3324" y="-14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1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N%20COURS\Enqu&#234;te%20senior\data%20age%20and%20gend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70025646657634E-2"/>
          <c:y val="6.3260490943609249E-2"/>
          <c:w val="0.76699150326074816"/>
          <c:h val="0.70803087940731302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male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Feuil1!$A$2:$A$21</c:f>
              <c:strCache>
                <c:ptCount val="20"/>
                <c:pt idx="0">
                  <c:v>year of birth</c:v>
                </c:pt>
                <c:pt idx="1">
                  <c:v>1929</c:v>
                </c:pt>
                <c:pt idx="2">
                  <c:v>1933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</c:strCache>
            </c:strRef>
          </c:cat>
          <c:val>
            <c:numRef>
              <c:f>Feuil1!$B$2:$B$21</c:f>
              <c:numCache>
                <c:formatCode>General</c:formatCode>
                <c:ptCount val="20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13</c:v>
                </c:pt>
                <c:pt idx="11">
                  <c:v>14</c:v>
                </c:pt>
                <c:pt idx="12">
                  <c:v>20</c:v>
                </c:pt>
                <c:pt idx="13">
                  <c:v>42</c:v>
                </c:pt>
                <c:pt idx="14">
                  <c:v>66</c:v>
                </c:pt>
                <c:pt idx="15">
                  <c:v>117</c:v>
                </c:pt>
                <c:pt idx="16">
                  <c:v>101</c:v>
                </c:pt>
                <c:pt idx="17">
                  <c:v>107</c:v>
                </c:pt>
                <c:pt idx="18">
                  <c:v>135</c:v>
                </c:pt>
                <c:pt idx="19">
                  <c:v>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female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Feuil1!$A$2:$A$21</c:f>
              <c:strCache>
                <c:ptCount val="20"/>
                <c:pt idx="0">
                  <c:v>year of birth</c:v>
                </c:pt>
                <c:pt idx="1">
                  <c:v>1929</c:v>
                </c:pt>
                <c:pt idx="2">
                  <c:v>1933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</c:strCache>
            </c:strRef>
          </c:cat>
          <c:val>
            <c:numRef>
              <c:f>Feuil1!$C$2:$C$21</c:f>
              <c:numCache>
                <c:formatCode>General</c:formatCode>
                <c:ptCount val="20"/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9</c:v>
                </c:pt>
                <c:pt idx="14">
                  <c:v>21</c:v>
                </c:pt>
                <c:pt idx="15">
                  <c:v>35</c:v>
                </c:pt>
                <c:pt idx="16">
                  <c:v>28</c:v>
                </c:pt>
                <c:pt idx="17">
                  <c:v>52</c:v>
                </c:pt>
                <c:pt idx="18">
                  <c:v>44</c:v>
                </c:pt>
                <c:pt idx="19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336768"/>
        <c:axId val="77688192"/>
      </c:lineChart>
      <c:catAx>
        <c:axId val="11433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77688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688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143367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246090978475742"/>
          <c:y val="0.36496437082851385"/>
          <c:w val="0.1245956661415141"/>
          <c:h val="0.1046231196375067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ED0DAF-9689-470E-B01B-8B64E244F956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C7DE35-F859-48EA-9162-C8CDE65B59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641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017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 hangingPunct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FIGURE 1. Age-adjusted relative risk of crash involvement according to baseline total flight time among commuter air carrier and air taxi pilots, United States, 1987–1997. Bars, 95% confidence interval.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58EF-3144-474B-847F-5FAE6F356C48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B4AD-5948-4C18-96D2-5CE0597FAE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440F-F77F-4549-AFA9-52142DE225C0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BB89-1D5E-4EEA-B4FF-16EEF8D6DB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F4E7-A6A0-4943-BBFD-04DA03A9BAF6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7BBF-8027-4D67-BE71-D8BD57F379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6F55-48FB-4637-BC02-38C8F732B2BB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295E-A66D-41E2-9ABE-97FFAABF8E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15FB-844E-4DDC-87A3-79C0754652DE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D2FC-4BF7-451F-BED7-480ABFE471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9AEC-FE65-47FB-BD4D-DBEAC2A38CAA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B97F-CE05-40E0-9213-FB02FE302D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689A8-836B-4642-B444-96D6B67FA697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9EC-247E-4FCE-BD17-162C02B6D5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AF20-F613-499E-9380-9FBD242B947E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284A-CFD5-4421-B7AB-0618D9E399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0B61-DAF3-4DC9-B71A-9CF7CF3BD75A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6A90-9157-4479-9F37-42FED57759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1F14-4B03-4AEF-BBB1-78E9492EE411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DFF4-2188-4212-8382-A5796FD24A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68A7-8A6E-4ED1-B70B-CCC23044B1A2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5B78-7672-400F-926C-7CFEB7874D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22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90F31-BB55-4F82-819C-0C015F6DA824}" type="datetimeFigureOut">
              <a:rPr lang="fr-FR"/>
              <a:pPr>
                <a:defRPr/>
              </a:pPr>
              <a:t>22/03/2014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4597B-A9DE-4F86-BB86-48E5590908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link.springer.com/search?facet-author=%22Q.+Kennedy%22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5400" b="1" dirty="0" smtClean="0"/>
              <a:t> </a:t>
            </a:r>
            <a:r>
              <a:rPr lang="fr-FR" sz="5400" b="1" dirty="0" smtClean="0">
                <a:latin typeface="Comic Sans MS" pitchFamily="66" charset="0"/>
              </a:rPr>
              <a:t>A partir de quand peut on..doit on penser à l’atterrissage ???</a:t>
            </a:r>
            <a:r>
              <a:rPr lang="fr-FR" sz="4000" dirty="0" smtClean="0">
                <a:latin typeface="Comic Sans MS" pitchFamily="66" charset="0"/>
              </a:rPr>
              <a:t/>
            </a:r>
            <a:br>
              <a:rPr lang="fr-FR" sz="4000" dirty="0" smtClean="0">
                <a:latin typeface="Comic Sans MS" pitchFamily="66" charset="0"/>
              </a:rPr>
            </a:br>
            <a:r>
              <a:rPr lang="fr-FR" sz="40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subTitle" idx="1"/>
          </p:nvPr>
        </p:nvSpPr>
        <p:spPr>
          <a:xfrm>
            <a:off x="1403350" y="4652963"/>
            <a:ext cx="6400800" cy="1752600"/>
          </a:xfrm>
        </p:spPr>
        <p:txBody>
          <a:bodyPr/>
          <a:lstStyle/>
          <a:p>
            <a:pPr eaLnBrk="1" hangingPunct="1"/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Marc Gentili</a:t>
            </a:r>
          </a:p>
          <a:p>
            <a:pPr eaLnBrk="1" hangingPunct="1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Saint-Grégoire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224095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933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833438"/>
            <a:ext cx="540067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89318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Combien d’heures/ semaine ?</a:t>
            </a:r>
            <a:endParaRPr lang="fr-F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16556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7150"/>
            <a:ext cx="4572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Users\pc\Desktop\Imag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2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c\Desktop\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8300"/>
            <a:ext cx="5096884" cy="6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633413"/>
            <a:ext cx="74199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051720" y="332656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Combien d’heures/semaine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771525"/>
            <a:ext cx="91535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562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1-s2_0-S0952818099000239-g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8640"/>
            <a:ext cx="6111135" cy="629821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" y="2780928"/>
            <a:ext cx="2661266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323850" y="2636838"/>
            <a:ext cx="8229600" cy="1143000"/>
          </a:xfrm>
        </p:spPr>
        <p:txBody>
          <a:bodyPr/>
          <a:lstStyle/>
          <a:p>
            <a:pPr eaLnBrk="1" hangingPunct="1"/>
            <a:r>
              <a:rPr lang="fr-FR" b="1" dirty="0" smtClean="0">
                <a:latin typeface="Comic Sans MS" pitchFamily="66" charset="0"/>
              </a:rPr>
              <a:t>Pourquoi continuer après 65 ans?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50"/>
            <a:ext cx="9144000" cy="11255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DÉCLARATION DE </a:t>
            </a:r>
          </a:p>
          <a:p>
            <a:pPr eaLnBrk="1" hangingPunct="1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LIEN D’INTÉRÊT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539750" y="1556792"/>
            <a:ext cx="82087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 déclare avoir </a:t>
            </a:r>
            <a:r>
              <a:rPr lang="fr-F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potentiellement les </a:t>
            </a:r>
            <a:r>
              <a:rPr lang="fr-FR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liens d’intérêt suivants : </a:t>
            </a:r>
            <a:endParaRPr lang="fr-FR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r-FR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 participe au projet d’étude de la SFAR sur l’AR senior et je soutiens les  souhaits de poursuite d’activité</a:t>
            </a:r>
            <a:endParaRPr lang="fr-FR" sz="3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albindenis.free.fr/Site_escadrille/Photos2/111_Pylone_Breguet14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/>
          <a:lstStyle/>
          <a:p>
            <a:r>
              <a:rPr lang="fr-FR" sz="3600" b="1" dirty="0" smtClean="0"/>
              <a:t>21% veulent poursuivre: pourquoi?</a:t>
            </a:r>
            <a:endParaRPr lang="fr-FR" sz="3600" b="1" dirty="0"/>
          </a:p>
        </p:txBody>
      </p:sp>
      <p:pic>
        <p:nvPicPr>
          <p:cNvPr id="1028" name="Picture 4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5" y="0"/>
            <a:ext cx="8842795" cy="5852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pc\Desktop\Imag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320"/>
            <a:ext cx="9144000" cy="61206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182" y="0"/>
            <a:ext cx="3143818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991850" cy="68484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Flèche droite 7"/>
          <p:cNvSpPr/>
          <p:nvPr/>
        </p:nvSpPr>
        <p:spPr>
          <a:xfrm>
            <a:off x="0" y="5589240"/>
            <a:ext cx="5395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-252536" y="1772816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0" y="4725144"/>
            <a:ext cx="5395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160240"/>
          </a:xfrm>
        </p:spPr>
        <p:txBody>
          <a:bodyPr/>
          <a:lstStyle/>
          <a:p>
            <a:r>
              <a:rPr lang="fr-FR" sz="5400" b="1" dirty="0" smtClean="0">
                <a:latin typeface="Comic Sans MS" pitchFamily="66" charset="0"/>
              </a:rPr>
              <a:t>Et ceux qui veulent s’arrêter</a:t>
            </a:r>
            <a:br>
              <a:rPr lang="fr-FR" sz="5400" b="1" dirty="0" smtClean="0">
                <a:latin typeface="Comic Sans MS" pitchFamily="66" charset="0"/>
              </a:rPr>
            </a:br>
            <a:r>
              <a:rPr lang="fr-FR" sz="5400" b="1" dirty="0" smtClean="0">
                <a:latin typeface="Comic Sans MS" pitchFamily="66" charset="0"/>
              </a:rPr>
              <a:t>?</a:t>
            </a:r>
            <a:endParaRPr lang="fr-FR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pc\Desktop\Imag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omic Sans MS" pitchFamily="66" charset="0"/>
              </a:rPr>
              <a:t>Pourquoi continuer après 65 ans?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omic Sans MS" pitchFamily="66" charset="0"/>
              </a:rPr>
              <a:t>Pas de problème physique</a:t>
            </a:r>
          </a:p>
          <a:p>
            <a:pPr eaLnBrk="1" hangingPunct="1"/>
            <a:r>
              <a:rPr lang="fr-FR" dirty="0" smtClean="0">
                <a:latin typeface="Comic Sans MS" pitchFamily="66" charset="0"/>
              </a:rPr>
              <a:t>Pas de stress excessif</a:t>
            </a:r>
          </a:p>
          <a:p>
            <a:pPr eaLnBrk="1" hangingPunct="1"/>
            <a:r>
              <a:rPr lang="fr-FR" dirty="0" smtClean="0">
                <a:latin typeface="Comic Sans MS" pitchFamily="66" charset="0"/>
              </a:rPr>
              <a:t>Maintenir ses revenus</a:t>
            </a:r>
          </a:p>
          <a:p>
            <a:pPr eaLnBrk="1" hangingPunct="1"/>
            <a:r>
              <a:rPr lang="fr-FR" dirty="0" smtClean="0">
                <a:latin typeface="Comic Sans MS" pitchFamily="66" charset="0"/>
              </a:rPr>
              <a:t>Par plaisir</a:t>
            </a:r>
          </a:p>
          <a:p>
            <a:pPr eaLnBrk="1" hangingPunct="1"/>
            <a:r>
              <a:rPr lang="fr-FR" dirty="0" smtClean="0">
                <a:latin typeface="Comic Sans MS" pitchFamily="66" charset="0"/>
              </a:rPr>
              <a:t>Garder ses neurones?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7781449" cy="1382266"/>
          </a:xfrm>
          <a:prstGeom prst="rect">
            <a:avLst/>
          </a:prstGeom>
          <a:noFill/>
        </p:spPr>
      </p:pic>
      <p:pic>
        <p:nvPicPr>
          <p:cNvPr id="1027" name="Picture 3" descr="C:\Users\pc\Desktop\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4664"/>
            <a:ext cx="6772276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7848872" cy="4298032"/>
          </a:xfrm>
        </p:spPr>
        <p:txBody>
          <a:bodyPr/>
          <a:lstStyle/>
          <a:p>
            <a:pPr lvl="0"/>
            <a:r>
              <a:rPr lang="fr-FR" sz="2800" b="1" dirty="0" smtClean="0">
                <a:solidFill>
                  <a:prstClr val="black"/>
                </a:solidFill>
                <a:latin typeface="Comic Sans MS" pitchFamily="66" charset="0"/>
              </a:rPr>
              <a:t>Continuer après 65 ans c’est donc bon pour le  docteur</a:t>
            </a:r>
            <a:endParaRPr lang="fr-FR" sz="72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fr-FR" sz="6600" b="1" dirty="0" smtClean="0">
              <a:solidFill>
                <a:schemeClr val="tx1"/>
              </a:solidFill>
            </a:endParaRPr>
          </a:p>
          <a:p>
            <a:r>
              <a:rPr lang="fr-FR" sz="6600" b="1" dirty="0" smtClean="0">
                <a:solidFill>
                  <a:schemeClr val="tx1"/>
                </a:solidFill>
                <a:latin typeface="Comic Sans MS" pitchFamily="66" charset="0"/>
              </a:rPr>
              <a:t>Est-ce bon pour le patient?</a:t>
            </a:r>
            <a:endParaRPr lang="fr-FR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780928"/>
            <a:ext cx="9106156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610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>
            <a:off x="6156176" y="4797152"/>
            <a:ext cx="79208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34000"/>
            <a:ext cx="6178596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610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Ordonnances de 1945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" name="Espace réservé du contenu 5" descr="cdg_gouv_1945-660x3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704000" cy="38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Day </a:t>
            </a:r>
            <a:r>
              <a:rPr lang="en-US" i="1" dirty="0" smtClean="0"/>
              <a:t>et al. demonstrated that older physicians performed as well as their younger counterparts on examinations as long as the questions were directed at knowledge that had not changed since they were trained. 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610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67744" y="4437112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 Perhaps the most controversial question that still remains unanswered, given abundant data to the contrary, is why the “grandfather status” remains? It is an honor and a privilege to have no defined retirement age in medicine. 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933" y="0"/>
            <a:ext cx="8533067" cy="141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6878345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390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4591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581128"/>
            <a:ext cx="4943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vers le bas 6"/>
          <p:cNvSpPr/>
          <p:nvPr/>
        </p:nvSpPr>
        <p:spPr>
          <a:xfrm>
            <a:off x="971600" y="2852936"/>
            <a:ext cx="7200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7200" b="1" dirty="0" smtClean="0">
                <a:latin typeface="Comic Sans MS" pitchFamily="66" charset="0"/>
              </a:rPr>
              <a:t>Age et perte capacités</a:t>
            </a:r>
            <a:endParaRPr lang="fr-FR" sz="7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xplication_audiogram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57263"/>
            <a:ext cx="8280400" cy="5519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5816" y="3717032"/>
            <a:ext cx="30243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129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/>
            <a:r>
              <a:rPr lang="fr-FR" sz="3200" b="1" dirty="0" smtClean="0"/>
              <a:t>Marathon</a:t>
            </a:r>
            <a:br>
              <a:rPr lang="fr-FR" sz="3200" b="1" dirty="0" smtClean="0"/>
            </a:br>
            <a:r>
              <a:rPr lang="fr-FR" sz="3200" b="1" dirty="0" smtClean="0"/>
              <a:t>records de France </a:t>
            </a:r>
            <a:br>
              <a:rPr lang="fr-FR" sz="3200" b="1" dirty="0" smtClean="0"/>
            </a:br>
            <a:r>
              <a:rPr lang="fr-FR" sz="3200" dirty="0" smtClean="0"/>
              <a:t>M40 2h10'32. </a:t>
            </a:r>
            <a:br>
              <a:rPr lang="fr-FR" sz="3200" dirty="0" smtClean="0"/>
            </a:br>
            <a:r>
              <a:rPr lang="fr-FR" sz="3200" dirty="0" smtClean="0"/>
              <a:t>M45 2h24'39. </a:t>
            </a:r>
            <a:br>
              <a:rPr lang="fr-FR" sz="3200" dirty="0" smtClean="0"/>
            </a:br>
            <a:r>
              <a:rPr lang="fr-FR" sz="3200" dirty="0" smtClean="0"/>
              <a:t>M50 2h32'51. </a:t>
            </a:r>
            <a:br>
              <a:rPr lang="fr-FR" sz="3200" dirty="0" smtClean="0"/>
            </a:br>
            <a:r>
              <a:rPr lang="fr-FR" sz="3200" dirty="0" smtClean="0"/>
              <a:t>M55 2h38'49. </a:t>
            </a:r>
            <a:br>
              <a:rPr lang="fr-FR" sz="3200" dirty="0" smtClean="0"/>
            </a:br>
            <a:r>
              <a:rPr lang="fr-FR" sz="3200" dirty="0" smtClean="0"/>
              <a:t>M60 2h42'22 </a:t>
            </a:r>
            <a:br>
              <a:rPr lang="fr-FR" sz="3200" dirty="0" smtClean="0"/>
            </a:br>
            <a:r>
              <a:rPr lang="fr-FR" sz="3200" dirty="0" smtClean="0"/>
              <a:t>M65 2h42'22 </a:t>
            </a:r>
            <a:br>
              <a:rPr lang="fr-FR" sz="3200" dirty="0" smtClean="0"/>
            </a:br>
            <a:r>
              <a:rPr lang="fr-FR" sz="3200" dirty="0" smtClean="0"/>
              <a:t>M70 3h26'37. </a:t>
            </a:r>
            <a:br>
              <a:rPr lang="fr-FR" sz="3200" dirty="0" smtClean="0"/>
            </a:br>
            <a:r>
              <a:rPr lang="fr-FR" sz="3200" dirty="0" smtClean="0"/>
              <a:t>M75 3h37'15. </a:t>
            </a:r>
            <a:br>
              <a:rPr lang="fr-FR" sz="3200" dirty="0" smtClean="0"/>
            </a:br>
            <a:r>
              <a:rPr lang="fr-FR" sz="3200" dirty="0" smtClean="0"/>
              <a:t>M80 4h33'40.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r>
              <a:rPr lang="fr-FR" sz="6000" b="1" dirty="0" smtClean="0">
                <a:latin typeface="Comic Sans MS" pitchFamily="66" charset="0"/>
              </a:rPr>
              <a:t>Capacités d’apprentissage persistent-elles? </a:t>
            </a:r>
            <a:endParaRPr lang="fr-FR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pc\Desktop\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83748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1-s2_0-S019745800400301X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485" y="404664"/>
            <a:ext cx="7698309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1-s2_0-S019745800400301X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21458"/>
            <a:ext cx="4824536" cy="5923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1-s2_0-S019745800400301X-gr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24449"/>
            <a:ext cx="4320480" cy="6168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La carrière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Espace réservé du contenu 3" descr="Anesthesie-generale-comment-ca-se-pass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881313"/>
            <a:ext cx="3479800" cy="2540000"/>
          </a:xfrm>
        </p:spPr>
      </p:pic>
      <p:pic>
        <p:nvPicPr>
          <p:cNvPr id="8" name="Espace réservé du contenu 7" descr="DSCN159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564904"/>
            <a:ext cx="4041775" cy="3030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fr-FR" sz="6000" b="1" dirty="0" smtClean="0">
                <a:latin typeface="Comic Sans MS" pitchFamily="66" charset="0"/>
              </a:rPr>
              <a:t>Et le comportement?</a:t>
            </a:r>
            <a:endParaRPr lang="fr-FR" sz="6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3646"/>
            <a:ext cx="6414275" cy="6231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 smtClean="0">
                <a:latin typeface="Comic Sans MS" pitchFamily="66" charset="0"/>
              </a:rPr>
              <a:t>The Roles of </a:t>
            </a:r>
            <a:r>
              <a:rPr lang="fr-FR" sz="2400" b="1" i="1" dirty="0" smtClean="0">
                <a:latin typeface="Comic Sans MS" pitchFamily="66" charset="0"/>
              </a:rPr>
              <a:t>COMT val158met</a:t>
            </a:r>
            <a:r>
              <a:rPr lang="fr-FR" sz="2400" b="1" dirty="0" smtClean="0">
                <a:latin typeface="Comic Sans MS" pitchFamily="66" charset="0"/>
              </a:rPr>
              <a:t> Status and Aviation Expertise in Flight Simulator Performance and Cognitive Ability</a:t>
            </a:r>
            <a:br>
              <a:rPr lang="fr-FR" sz="2400" b="1" dirty="0" smtClean="0">
                <a:latin typeface="Comic Sans MS" pitchFamily="66" charset="0"/>
              </a:rPr>
            </a:br>
            <a:r>
              <a:rPr lang="fr-FR" sz="2400" dirty="0" smtClean="0">
                <a:latin typeface="Comic Sans MS" pitchFamily="66" charset="0"/>
                <a:hlinkClick r:id="rId2"/>
              </a:rPr>
              <a:t>Q. Kennedy</a:t>
            </a:r>
            <a:r>
              <a:rPr lang="fr-FR" sz="2400" dirty="0" smtClean="0">
                <a:latin typeface="Comic Sans MS" pitchFamily="66" charset="0"/>
              </a:rPr>
              <a:t>,      Behavior Genetics 2011</a:t>
            </a:r>
            <a:br>
              <a:rPr lang="fr-FR" sz="2400" dirty="0" smtClean="0">
                <a:latin typeface="Comic Sans MS" pitchFamily="66" charset="0"/>
              </a:rPr>
            </a:br>
            <a:endParaRPr lang="fr-FR" sz="2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988840"/>
            <a:ext cx="4590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omic Sans MS" pitchFamily="66" charset="0"/>
              </a:rPr>
              <a:t>Pilots with the </a:t>
            </a:r>
            <a:r>
              <a:rPr lang="fr-FR" sz="2400" i="1" dirty="0" smtClean="0">
                <a:latin typeface="Comic Sans MS" pitchFamily="66" charset="0"/>
              </a:rPr>
              <a:t>met/met</a:t>
            </a:r>
            <a:r>
              <a:rPr lang="fr-FR" sz="2400" dirty="0" smtClean="0">
                <a:latin typeface="Comic Sans MS" pitchFamily="66" charset="0"/>
              </a:rPr>
              <a:t> genotype benefited more from increased levels of expertise than other participants on a traffic avoidance measure, which is a component of flight simulator performance. These preliminary results indicate that COMT val158met polymorphic variation can affect a real-world task.</a:t>
            </a:r>
            <a:endParaRPr lang="fr-F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Quelles sont les limites?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  <a:latin typeface="Comic Sans MS" pitchFamily="66" charset="0"/>
              </a:rPr>
              <a:t>Qui siffle la fin du match?</a:t>
            </a:r>
            <a:br>
              <a:rPr lang="fr-FR" sz="48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fr-FR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fr-FR" sz="3200" dirty="0" smtClean="0"/>
              <a:t>Qui siffle la fin du match?</a:t>
            </a: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/>
            </a:r>
            <a:br>
              <a:rPr lang="fr-FR" sz="4800" b="1" dirty="0" smtClean="0"/>
            </a:br>
            <a:r>
              <a:rPr lang="fr-FR" sz="4800" b="1" dirty="0" smtClean="0"/>
              <a:t>L’entourage </a:t>
            </a:r>
            <a:br>
              <a:rPr lang="fr-FR" sz="4800" b="1" dirty="0" smtClean="0"/>
            </a:br>
            <a:r>
              <a:rPr lang="fr-FR" sz="4800" b="1" dirty="0" smtClean="0"/>
              <a:t>ou </a:t>
            </a:r>
            <a:br>
              <a:rPr lang="fr-FR" sz="4800" b="1" dirty="0" smtClean="0"/>
            </a:br>
            <a:r>
              <a:rPr lang="fr-FR" sz="4800" b="1" dirty="0" smtClean="0"/>
              <a:t>la personne elle-même?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fr-FR" sz="7200" b="1" dirty="0" smtClean="0"/>
              <a:t>Nécessité évaluation</a:t>
            </a:r>
            <a:br>
              <a:rPr lang="fr-FR" sz="7200" b="1" dirty="0" smtClean="0"/>
            </a:br>
            <a:r>
              <a:rPr lang="fr-FR" sz="7200" b="1" dirty="0" smtClean="0"/>
              <a:t>extérieure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Back to simulator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7" name="Espace réservé du contenu 6" descr="18-12-06-19-Simulation-Anesthes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8" name="Espace réservé du contenu 7" descr="rfd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Poursuivre peut être bénéfique pour l’anesthésiste</a:t>
            </a:r>
          </a:p>
          <a:p>
            <a:r>
              <a:rPr lang="fr-FR" dirty="0" smtClean="0"/>
              <a:t>Il peut également l’être pour les patients</a:t>
            </a:r>
          </a:p>
          <a:p>
            <a:r>
              <a:rPr lang="fr-FR" dirty="0" smtClean="0"/>
              <a:t>Mais il existe un variabilité interindividuelle</a:t>
            </a:r>
          </a:p>
          <a:p>
            <a:r>
              <a:rPr lang="fr-FR" dirty="0" smtClean="0"/>
              <a:t>Et une fin à toute chose</a:t>
            </a:r>
          </a:p>
          <a:p>
            <a:r>
              <a:rPr lang="fr-FR" dirty="0" smtClean="0"/>
              <a:t>Autoévaluation et l’évaluation par </a:t>
            </a:r>
            <a:r>
              <a:rPr lang="fr-FR" smtClean="0"/>
              <a:t>l’entourage sont aléatoires</a:t>
            </a:r>
            <a:endParaRPr lang="fr-FR" dirty="0" smtClean="0"/>
          </a:p>
          <a:p>
            <a:r>
              <a:rPr lang="fr-FR" dirty="0" smtClean="0"/>
              <a:t>Une évaluation extérieure est nécessaire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1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84784"/>
            <a:ext cx="5939119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pc\Desktop\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041" y="908720"/>
            <a:ext cx="8655269" cy="4410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La carrière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6" name="Espace réservé du contenu 5" descr="anesthesie_temoign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901031"/>
            <a:ext cx="5238750" cy="392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pc\Desktop\Imag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13875" cy="5967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00599"/>
          </a:xfrm>
        </p:spPr>
        <p:txBody>
          <a:bodyPr/>
          <a:lstStyle/>
          <a:p>
            <a:r>
              <a:rPr lang="fr-FR" sz="4800" b="1" dirty="0" smtClean="0">
                <a:latin typeface="Comic Sans MS" pitchFamily="66" charset="0"/>
              </a:rPr>
              <a:t>Pratiquer après 65 ans peut être bénéfique pour les anesthésistes </a:t>
            </a:r>
            <a:br>
              <a:rPr lang="fr-FR" sz="4800" b="1" dirty="0" smtClean="0">
                <a:latin typeface="Comic Sans MS" pitchFamily="66" charset="0"/>
              </a:rPr>
            </a:br>
            <a:r>
              <a:rPr lang="fr-FR" sz="4800" b="1" dirty="0" smtClean="0">
                <a:latin typeface="Comic Sans MS" pitchFamily="66" charset="0"/>
              </a:rPr>
              <a:t>et </a:t>
            </a:r>
            <a:br>
              <a:rPr lang="fr-FR" sz="4800" b="1" dirty="0" smtClean="0">
                <a:latin typeface="Comic Sans MS" pitchFamily="66" charset="0"/>
              </a:rPr>
            </a:br>
            <a:r>
              <a:rPr lang="fr-FR" sz="4800" b="1" dirty="0" smtClean="0">
                <a:latin typeface="Comic Sans MS" pitchFamily="66" charset="0"/>
              </a:rPr>
              <a:t>pour les patients</a:t>
            </a:r>
            <a:endParaRPr lang="fr-FR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51763" cy="569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Perte moyens physiques est variable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+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gain en expérience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sz="7200" b="1" dirty="0" smtClean="0">
                <a:latin typeface="Comic Sans MS" pitchFamily="66" charset="0"/>
              </a:rPr>
              <a:t>que fait le tout?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fr-FR" sz="5400" b="1" dirty="0" smtClean="0">
                <a:latin typeface="Comic Sans MS" pitchFamily="66" charset="0"/>
              </a:rPr>
              <a:t>Mais pourquoi attendre 65 ans pour évaluer les anesthésistes</a:t>
            </a:r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b="1" dirty="0" smtClean="0"/>
              <a:t>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2296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5610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C:\Users\pc\Desktop\Imag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51" y="548680"/>
            <a:ext cx="7616730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C:\Users\pc\Desktop\Image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53182"/>
            <a:ext cx="7867270" cy="544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6310313"/>
            <a:ext cx="238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2857500" y="6350000"/>
            <a:ext cx="555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900">
                <a:solidFill>
                  <a:srgbClr val="999999"/>
                </a:solidFill>
                <a:latin typeface="Calibri" pitchFamily="34" charset="0"/>
              </a:rPr>
              <a:t>©2007 American Academy of Neurology.  Published by LWW_American Academy of Neurology.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900">
                <a:solidFill>
                  <a:srgbClr val="9999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0" y="79375"/>
            <a:ext cx="91281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300">
                <a:solidFill>
                  <a:srgbClr val="000000"/>
                </a:solidFill>
                <a:latin typeface="Calibri" pitchFamily="34" charset="0"/>
              </a:rPr>
              <a:t>Table 2</a:t>
            </a:r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1043608" y="5301208"/>
            <a:ext cx="2857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anchor="ctr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" pitchFamily="34" charset="0"/>
              </a:rPr>
              <a:t>Table 2  Relations of age and aviation expertise to baseline level and average annual rate of change in flight simulator performance: Summary of general linear model results (parameter estimates +/- SE and overall R2)</a:t>
            </a:r>
          </a:p>
        </p:txBody>
      </p:sp>
      <p:pic>
        <p:nvPicPr>
          <p:cNvPr id="3074" name="Picture 2" descr="C:\Users\pc\Desktop\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1000124"/>
            <a:ext cx="7655470" cy="401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548680"/>
            <a:ext cx="9132888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De Bakey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7" name="Espace réservé du contenu 6" descr="7410062962_e303caa6fe_oMichael_DeBak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9957" y="1600200"/>
            <a:ext cx="3673085" cy="4525963"/>
          </a:xfrm>
        </p:spPr>
      </p:pic>
      <p:pic>
        <p:nvPicPr>
          <p:cNvPr id="8" name="Espace réservé du contenu 7" descr="Michael_DeBakey_580x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93966"/>
            <a:ext cx="4038600" cy="2938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c\Desktop\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30" y="476672"/>
            <a:ext cx="7190770" cy="6120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Recent study about almost 80% of Canadian anesthesiologists with three groups, less than 51, 51-64 and over 64,found a higher frequency of litigation and a greater severity of injury in patients treated by anesthesiologists in the 65 and older group.</a:t>
            </a:r>
          </a:p>
          <a:p>
            <a:r>
              <a:rPr lang="en-US" sz="2000" dirty="0" smtClean="0">
                <a:latin typeface="Comic Sans MS" pitchFamily="66" charset="0"/>
              </a:rPr>
              <a:t> 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Whether the disability weighted</a:t>
            </a:r>
          </a:p>
          <a:p>
            <a:r>
              <a:rPr lang="en-US" sz="2000" dirty="0" smtClean="0">
                <a:latin typeface="Comic Sans MS" pitchFamily="66" charset="0"/>
              </a:rPr>
              <a:t>rates increased with aging, though the associated costs were highest in</a:t>
            </a:r>
          </a:p>
          <a:p>
            <a:r>
              <a:rPr lang="en-US" sz="2000" dirty="0" smtClean="0">
                <a:latin typeface="Comic Sans MS" pitchFamily="66" charset="0"/>
              </a:rPr>
              <a:t>the 51–64 age group (less than51: $2,435 per 1,000 procedures; 51–64: $28,893 per 1,000 procedures; 65 and older: $12, 372 per 1,000 procedures).</a:t>
            </a:r>
            <a:endParaRPr lang="fr-F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>
                <a:solidFill>
                  <a:srgbClr val="000000"/>
                </a:solidFill>
                <a:ea typeface="msgothic"/>
                <a:cs typeface="msgothic"/>
              </a:rPr>
              <a:t>FIGURE 1. Age-adjusted relative risk of crash involvement according to baseline total flight time among commuter air carrier and air taxi pilots, United States, 1987–1997.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6283325"/>
            <a:ext cx="253365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63" y="979488"/>
            <a:ext cx="7234237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57263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ea typeface="msgothic"/>
                <a:cs typeface="msgothic"/>
              </a:rPr>
              <a:t>Li G et al. Am. J. Epidemiol. 2003;157:874-880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98425" y="6450013"/>
            <a:ext cx="4930775" cy="347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en-GB" sz="900">
                <a:solidFill>
                  <a:srgbClr val="000000"/>
                </a:solidFill>
                <a:ea typeface="msgothic"/>
                <a:cs typeface="msgothic"/>
              </a:rPr>
              <a:t>©2003 by Oxford University Press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00256" cy="328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Imag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43871" cy="434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0606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07982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AR libéraux en activité</a:t>
            </a:r>
            <a:endParaRPr lang="fr-FR" dirty="0">
              <a:latin typeface="Comic Sans MS" pitchFamily="66" charset="0"/>
            </a:endParaRPr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1547664" y="2060848"/>
          <a:ext cx="588645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81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9167978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954759" y="1628800"/>
            <a:ext cx="5189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omic Sans MS" pitchFamily="66" charset="0"/>
              </a:rPr>
              <a:t>Combien d’année de retraite ?</a:t>
            </a:r>
            <a:endParaRPr lang="fr-F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547</Words>
  <Application>Microsoft Office PowerPoint</Application>
  <PresentationFormat>Affichage à l'écran (4:3)</PresentationFormat>
  <Paragraphs>66</Paragraphs>
  <Slides>65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 A partir de quand peut on..doit on penser à l’atterrissage ???  </vt:lpstr>
      <vt:lpstr>Présentation PowerPoint</vt:lpstr>
      <vt:lpstr>Ordonnances de 1945</vt:lpstr>
      <vt:lpstr>La carrière</vt:lpstr>
      <vt:lpstr>La carrière</vt:lpstr>
      <vt:lpstr>De Bakey</vt:lpstr>
      <vt:lpstr>Présentation PowerPoint</vt:lpstr>
      <vt:lpstr>AR libéraux en activité</vt:lpstr>
      <vt:lpstr>Présentation PowerPoint</vt:lpstr>
      <vt:lpstr>Présentation PowerPoint</vt:lpstr>
      <vt:lpstr>Présentation PowerPoint</vt:lpstr>
      <vt:lpstr>Présentation PowerPoint</vt:lpstr>
      <vt:lpstr>Combien d’heures/ semaine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continuer après 65 ans?</vt:lpstr>
      <vt:lpstr>21% veulent poursuivre: pourquoi?</vt:lpstr>
      <vt:lpstr>Présentation PowerPoint</vt:lpstr>
      <vt:lpstr>Présentation PowerPoint</vt:lpstr>
      <vt:lpstr>Et ceux qui veulent s’arrêter ?</vt:lpstr>
      <vt:lpstr>Présentation PowerPoint</vt:lpstr>
      <vt:lpstr>Pourquoi continuer après 65 ans?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Age et perte capacités</vt:lpstr>
      <vt:lpstr>Présentation PowerPoint</vt:lpstr>
      <vt:lpstr>Marathon records de France  M40 2h10'32.  M45 2h24'39.  M50 2h32'51.  M55 2h38'49.  M60 2h42'22  M65 2h42'22  M70 3h26'37.  M75 3h37'15.  M80 4h33'40. </vt:lpstr>
      <vt:lpstr>Capacités d’apprentissage persistent-elles? </vt:lpstr>
      <vt:lpstr>Présentation PowerPoint</vt:lpstr>
      <vt:lpstr>Présentation PowerPoint</vt:lpstr>
      <vt:lpstr>Présentation PowerPoint</vt:lpstr>
      <vt:lpstr>Présentation PowerPoint</vt:lpstr>
      <vt:lpstr>Et le comportement?</vt:lpstr>
      <vt:lpstr>Présentation PowerPoint</vt:lpstr>
      <vt:lpstr>The Roles of COMT val158met Status and Aviation Expertise in Flight Simulator Performance and Cognitive Ability Q. Kennedy,      Behavior Genetics 2011 </vt:lpstr>
      <vt:lpstr>Quelles sont les limites?</vt:lpstr>
      <vt:lpstr>Qui siffle la fin du match?  L’entourage  ou  la personne elle-même?</vt:lpstr>
      <vt:lpstr>Nécessité évaluation extérieure </vt:lpstr>
      <vt:lpstr>Back to simulator</vt:lpstr>
      <vt:lpstr>Conclusion</vt:lpstr>
      <vt:lpstr>Présentation PowerPoint</vt:lpstr>
      <vt:lpstr>Présentation PowerPoint</vt:lpstr>
      <vt:lpstr>Présentation PowerPoint</vt:lpstr>
      <vt:lpstr>Pratiquer après 65 ans peut être bénéfique pour les anesthésistes  et  pour les patients</vt:lpstr>
      <vt:lpstr>Présentation PowerPoint</vt:lpstr>
      <vt:lpstr>Perte moyens physiques est variable + gain en expérience   que fait le tout? </vt:lpstr>
      <vt:lpstr>Mais pourquoi attendre 65 ans pour évaluer les anesthésistes 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Marathon  M40 2h10'32.  M45 2h24'39.  M50 2h32'51.  M55 2h38'49.  M60 2h42'22  M65 2h42'22  M70 3h26'37.  M75 3h37'15.  M80 4h33'40.</dc:title>
  <dc:creator>pc</dc:creator>
  <cp:lastModifiedBy>mathieu</cp:lastModifiedBy>
  <cp:revision>167</cp:revision>
  <dcterms:created xsi:type="dcterms:W3CDTF">2012-08-02T05:03:10Z</dcterms:created>
  <dcterms:modified xsi:type="dcterms:W3CDTF">2014-03-22T01:19:59Z</dcterms:modified>
</cp:coreProperties>
</file>